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5" r:id="rId1"/>
  </p:sldMasterIdLst>
  <p:notesMasterIdLst>
    <p:notesMasterId r:id="rId28"/>
  </p:notesMasterIdLst>
  <p:sldIdLst>
    <p:sldId id="256" r:id="rId2"/>
    <p:sldId id="287" r:id="rId3"/>
    <p:sldId id="288" r:id="rId4"/>
    <p:sldId id="280" r:id="rId5"/>
    <p:sldId id="284" r:id="rId6"/>
    <p:sldId id="268" r:id="rId7"/>
    <p:sldId id="286" r:id="rId8"/>
    <p:sldId id="277" r:id="rId9"/>
    <p:sldId id="28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293" r:id="rId18"/>
    <p:sldId id="294" r:id="rId19"/>
    <p:sldId id="289" r:id="rId20"/>
    <p:sldId id="290" r:id="rId21"/>
    <p:sldId id="291" r:id="rId22"/>
    <p:sldId id="292" r:id="rId23"/>
    <p:sldId id="295" r:id="rId24"/>
    <p:sldId id="265" r:id="rId25"/>
    <p:sldId id="283" r:id="rId26"/>
    <p:sldId id="260" r:id="rId27"/>
  </p:sldIdLst>
  <p:sldSz cx="10691813" cy="7559675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9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87"/>
    <p:restoredTop sz="82985"/>
  </p:normalViewPr>
  <p:slideViewPr>
    <p:cSldViewPr snapToGrid="0" snapToObjects="1">
      <p:cViewPr varScale="1">
        <p:scale>
          <a:sx n="62" d="100"/>
          <a:sy n="62" d="100"/>
        </p:scale>
        <p:origin x="200" y="75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2BA57-DC32-4F4F-A2BB-B0927F85FBB7}" type="datetimeFigureOut">
              <a:rPr lang="en-US" smtClean="0"/>
              <a:t>11/27/18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18CD5-37ED-C249-A1C4-17DAE57EB2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31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model, 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b)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ANITA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top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c)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and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future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RIA,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so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0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actually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model, 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functionality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b) 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point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specific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already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available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ANITA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top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existing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etc.), c) 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 and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goals</a:t>
            </a:r>
            <a:r>
              <a:rPr lang="it-IT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future </a:t>
            </a:r>
            <a:r>
              <a:rPr lang="it-IT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RIA,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produce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significant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publications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-, so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outline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task,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going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be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followed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 </a:t>
            </a:r>
            <a:r>
              <a:rPr lang="it-IT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months</a:t>
            </a:r>
            <a:r>
              <a:rPr lang="it-IT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78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file:///</a:t>
            </a:r>
            <a:r>
              <a:rPr lang="it-IT" dirty="0" err="1"/>
              <a:t>Users</a:t>
            </a:r>
            <a:r>
              <a:rPr lang="it-IT" dirty="0"/>
              <a:t>/</a:t>
            </a:r>
            <a:r>
              <a:rPr lang="it-IT" dirty="0" err="1"/>
              <a:t>Bellerofonte</a:t>
            </a:r>
            <a:r>
              <a:rPr lang="it-IT" dirty="0"/>
              <a:t>/</a:t>
            </a:r>
            <a:r>
              <a:rPr lang="it-IT" dirty="0" err="1"/>
              <a:t>Downloads</a:t>
            </a:r>
            <a:r>
              <a:rPr lang="it-IT" dirty="0"/>
              <a:t>/</a:t>
            </a:r>
            <a:r>
              <a:rPr lang="it-IT" dirty="0" err="1"/>
              <a:t>output_filename.html</a:t>
            </a:r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B18CD5-37ED-C249-A1C4-17DAE57EB27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008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rima_pag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01886" y="2566125"/>
            <a:ext cx="9088041" cy="2631887"/>
          </a:xfrm>
        </p:spPr>
        <p:txBody>
          <a:bodyPr anchor="b"/>
          <a:lstStyle>
            <a:lvl1pPr algn="ctr">
              <a:defRPr sz="6614" b="1" i="0">
                <a:solidFill>
                  <a:schemeClr val="tx1"/>
                </a:solidFill>
                <a:latin typeface="Pangram" pitchFamily="2" charset="77"/>
              </a:defRPr>
            </a:lvl1pPr>
          </a:lstStyle>
          <a:p>
            <a:r>
              <a:rPr lang="it-IT" sz="7200" dirty="0">
                <a:solidFill>
                  <a:schemeClr val="bg1"/>
                </a:solidFill>
                <a:effectLst>
                  <a:outerShdw blurRad="50800" dir="3960000" algn="ctr" rotWithShape="0">
                    <a:schemeClr val="accent1"/>
                  </a:outerShdw>
                </a:effectLst>
                <a:latin typeface="Pangram ExtraBold" pitchFamily="2" charset="77"/>
              </a:rPr>
              <a:t>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36477" y="1422453"/>
            <a:ext cx="8018860" cy="698956"/>
          </a:xfrm>
        </p:spPr>
        <p:txBody>
          <a:bodyPr/>
          <a:lstStyle>
            <a:lvl1pPr marL="0" indent="0" algn="ctr">
              <a:buNone/>
              <a:defRPr sz="2646"/>
            </a:lvl1pPr>
            <a:lvl2pPr marL="503972" indent="0" algn="ctr">
              <a:buNone/>
              <a:defRPr sz="2205"/>
            </a:lvl2pPr>
            <a:lvl3pPr marL="1007943" indent="0" algn="ctr">
              <a:buNone/>
              <a:defRPr sz="1984"/>
            </a:lvl3pPr>
            <a:lvl4pPr marL="1511915" indent="0" algn="ctr">
              <a:buNone/>
              <a:defRPr sz="1764"/>
            </a:lvl4pPr>
            <a:lvl5pPr marL="2015886" indent="0" algn="ctr">
              <a:buNone/>
              <a:defRPr sz="1764"/>
            </a:lvl5pPr>
            <a:lvl6pPr marL="2519858" indent="0" algn="ctr">
              <a:buNone/>
              <a:defRPr sz="1764"/>
            </a:lvl6pPr>
            <a:lvl7pPr marL="3023829" indent="0" algn="ctr">
              <a:buNone/>
              <a:defRPr sz="1764"/>
            </a:lvl7pPr>
            <a:lvl8pPr marL="3527801" indent="0" algn="ctr">
              <a:buNone/>
              <a:defRPr sz="1764"/>
            </a:lvl8pPr>
            <a:lvl9pPr marL="4031772" indent="0" algn="ctr">
              <a:buNone/>
              <a:defRPr sz="1764"/>
            </a:lvl9pPr>
          </a:lstStyle>
          <a:p>
            <a:pPr algn="ctr"/>
            <a:r>
              <a:rPr lang="it-IT" b="1" dirty="0">
                <a:solidFill>
                  <a:schemeClr val="bg1"/>
                </a:solidFill>
                <a:latin typeface="Pangram Black" pitchFamily="2" charset="77"/>
              </a:rPr>
              <a:t>Sottotitolo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4A69F1F-5C03-494A-B29A-93798CEE9D9C}"/>
              </a:ext>
            </a:extLst>
          </p:cNvPr>
          <p:cNvGrpSpPr/>
          <p:nvPr/>
        </p:nvGrpSpPr>
        <p:grpSpPr>
          <a:xfrm>
            <a:off x="4063387" y="0"/>
            <a:ext cx="2565039" cy="1371600"/>
            <a:chOff x="4063387" y="0"/>
            <a:chExt cx="2565039" cy="1371600"/>
          </a:xfrm>
        </p:grpSpPr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C694FDD2-700B-AB40-8332-52F81A2CFD1E}"/>
                </a:ext>
              </a:extLst>
            </p:cNvPr>
            <p:cNvSpPr/>
            <p:nvPr/>
          </p:nvSpPr>
          <p:spPr>
            <a:xfrm>
              <a:off x="4063387" y="0"/>
              <a:ext cx="2565039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3" name="Elemento grafico 12">
              <a:extLst>
                <a:ext uri="{FF2B5EF4-FFF2-40B4-BE49-F238E27FC236}">
                  <a16:creationId xmlns:a16="http://schemas.microsoft.com/office/drawing/2014/main" id="{72E3FE63-A693-3C42-8F65-0836A87C8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324502" y="65691"/>
              <a:ext cx="2042808" cy="1211835"/>
            </a:xfrm>
            <a:prstGeom prst="rect">
              <a:avLst/>
            </a:prstGeom>
          </p:spPr>
        </p:pic>
      </p:grp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2C379BD7-E08D-9C4D-812C-A5FE55B52CFB}"/>
              </a:ext>
            </a:extLst>
          </p:cNvPr>
          <p:cNvGrpSpPr/>
          <p:nvPr/>
        </p:nvGrpSpPr>
        <p:grpSpPr>
          <a:xfrm>
            <a:off x="0" y="6117021"/>
            <a:ext cx="10691813" cy="1442654"/>
            <a:chOff x="0" y="6117021"/>
            <a:chExt cx="10691813" cy="14426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D027A2B6-FC7D-BB4A-8E7A-E7618FB2A471}"/>
                </a:ext>
              </a:extLst>
            </p:cNvPr>
            <p:cNvSpPr/>
            <p:nvPr/>
          </p:nvSpPr>
          <p:spPr>
            <a:xfrm>
              <a:off x="0" y="6127531"/>
              <a:ext cx="10691813" cy="1432144"/>
            </a:xfrm>
            <a:prstGeom prst="rect">
              <a:avLst/>
            </a:prstGeom>
            <a:solidFill>
              <a:schemeClr val="bg1"/>
            </a:solidFill>
            <a:ln w="2222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F110E37C-5B7B-8D48-BBA0-06911A8D9150}"/>
                </a:ext>
              </a:extLst>
            </p:cNvPr>
            <p:cNvCxnSpPr/>
            <p:nvPr/>
          </p:nvCxnSpPr>
          <p:spPr>
            <a:xfrm>
              <a:off x="0" y="6117021"/>
              <a:ext cx="10691813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Elemento grafico 16">
              <a:extLst>
                <a:ext uri="{FF2B5EF4-FFF2-40B4-BE49-F238E27FC236}">
                  <a16:creationId xmlns:a16="http://schemas.microsoft.com/office/drawing/2014/main" id="{F918D17B-CC15-EA43-BB9D-C54E903DA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40714" y="6213406"/>
              <a:ext cx="1810384" cy="1260394"/>
            </a:xfrm>
            <a:prstGeom prst="rect">
              <a:avLst/>
            </a:prstGeom>
          </p:spPr>
        </p:pic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4E3F0021-8C0A-6E41-B846-651E989BED9F}"/>
                </a:ext>
              </a:extLst>
            </p:cNvPr>
            <p:cNvCxnSpPr/>
            <p:nvPr/>
          </p:nvCxnSpPr>
          <p:spPr>
            <a:xfrm>
              <a:off x="4329906" y="6118006"/>
              <a:ext cx="2032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A9C62AFB-45A1-3D4F-BD81-068EC189913B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06" y="6118006"/>
              <a:ext cx="1879600" cy="0"/>
            </a:xfrm>
            <a:prstGeom prst="line">
              <a:avLst/>
            </a:prstGeom>
            <a:ln w="57150">
              <a:solidFill>
                <a:srgbClr val="024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6A8D4634-C113-B04D-BD80-A2CB31F2C7BB}"/>
              </a:ext>
            </a:extLst>
          </p:cNvPr>
          <p:cNvGrpSpPr/>
          <p:nvPr/>
        </p:nvGrpSpPr>
        <p:grpSpPr>
          <a:xfrm>
            <a:off x="0" y="6117021"/>
            <a:ext cx="10691813" cy="1442654"/>
            <a:chOff x="0" y="6117021"/>
            <a:chExt cx="10691813" cy="1442654"/>
          </a:xfrm>
        </p:grpSpPr>
        <p:sp>
          <p:nvSpPr>
            <p:cNvPr id="21" name="Rettangolo 20">
              <a:extLst>
                <a:ext uri="{FF2B5EF4-FFF2-40B4-BE49-F238E27FC236}">
                  <a16:creationId xmlns:a16="http://schemas.microsoft.com/office/drawing/2014/main" id="{6CCAA0AE-B220-5246-84BE-CA5E8E844BEA}"/>
                </a:ext>
              </a:extLst>
            </p:cNvPr>
            <p:cNvSpPr/>
            <p:nvPr/>
          </p:nvSpPr>
          <p:spPr>
            <a:xfrm>
              <a:off x="0" y="6127531"/>
              <a:ext cx="10691813" cy="1432144"/>
            </a:xfrm>
            <a:prstGeom prst="rect">
              <a:avLst/>
            </a:prstGeom>
            <a:solidFill>
              <a:schemeClr val="bg1"/>
            </a:solidFill>
            <a:ln w="22225" cmpd="dbl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0AA072D-F60C-2448-A04D-FD0EBB4EE143}"/>
                </a:ext>
              </a:extLst>
            </p:cNvPr>
            <p:cNvCxnSpPr/>
            <p:nvPr/>
          </p:nvCxnSpPr>
          <p:spPr>
            <a:xfrm>
              <a:off x="0" y="6117021"/>
              <a:ext cx="10691813" cy="0"/>
            </a:xfrm>
            <a:prstGeom prst="line">
              <a:avLst/>
            </a:prstGeom>
            <a:ln w="571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Elemento grafico 22">
              <a:extLst>
                <a:ext uri="{FF2B5EF4-FFF2-40B4-BE49-F238E27FC236}">
                  <a16:creationId xmlns:a16="http://schemas.microsoft.com/office/drawing/2014/main" id="{45756FBB-2AD2-AF41-8B9E-9560EFA7D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40714" y="6213406"/>
              <a:ext cx="1810384" cy="1260394"/>
            </a:xfrm>
            <a:prstGeom prst="rect">
              <a:avLst/>
            </a:prstGeom>
          </p:spPr>
        </p:pic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12F8F767-43D9-604B-84B2-7D60B9880B21}"/>
                </a:ext>
              </a:extLst>
            </p:cNvPr>
            <p:cNvCxnSpPr/>
            <p:nvPr/>
          </p:nvCxnSpPr>
          <p:spPr>
            <a:xfrm>
              <a:off x="4329906" y="6118006"/>
              <a:ext cx="2032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6690FD2F-8084-DD44-9505-6C5B9C50C3B3}"/>
                </a:ext>
              </a:extLst>
            </p:cNvPr>
            <p:cNvCxnSpPr>
              <a:cxnSpLocks/>
            </p:cNvCxnSpPr>
            <p:nvPr/>
          </p:nvCxnSpPr>
          <p:spPr>
            <a:xfrm>
              <a:off x="4406106" y="6118006"/>
              <a:ext cx="1879600" cy="0"/>
            </a:xfrm>
            <a:prstGeom prst="line">
              <a:avLst/>
            </a:prstGeom>
            <a:ln w="57150">
              <a:solidFill>
                <a:srgbClr val="024F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5244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-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366716"/>
            <a:ext cx="9221689" cy="4442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8A51659D-6002-BF42-A4D9-B60C76EBA3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56" y="155142"/>
            <a:ext cx="1011212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77DAD60-9112-384D-A0AE-D7876521CB81}"/>
              </a:ext>
            </a:extLst>
          </p:cNvPr>
          <p:cNvPicPr preferRelativeResize="0">
            <a:picLocks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-1"/>
            <a:ext cx="10735080" cy="2211574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E4F2D4B-D11B-C04F-AAAE-2A60E6F0D6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756" y="155142"/>
            <a:ext cx="1011212" cy="579149"/>
          </a:xfrm>
          <a:prstGeom prst="rect">
            <a:avLst/>
          </a:prstGeom>
        </p:spPr>
      </p:pic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EBCE1DF-B3BA-3D4F-9FBD-BFDEE7CFA8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35013" y="415925"/>
            <a:ext cx="4557712" cy="1071563"/>
          </a:xfrm>
        </p:spPr>
        <p:txBody>
          <a:bodyPr>
            <a:normAutofit/>
          </a:bodyPr>
          <a:lstStyle>
            <a:lvl1pPr>
              <a:defRPr sz="48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it-IT" dirty="0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206119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mg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30072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BB6C229E-DAE8-0F4F-9006-213D82773C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35450" y="5232399"/>
            <a:ext cx="6456363" cy="23272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5EFEE4-8057-7647-A658-44A1EB2234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CE3400-295E-1740-80AF-3CD55F06891F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985CAFE3-D089-FA43-80F4-94808646AF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13" name="Segnaposto testo verticale 12">
            <a:extLst>
              <a:ext uri="{FF2B5EF4-FFF2-40B4-BE49-F238E27FC236}">
                <a16:creationId xmlns:a16="http://schemas.microsoft.com/office/drawing/2014/main" id="{605BCF48-C7BB-524E-A7CC-66114989A1B6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235676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4A79876-9D8B-DA48-AB57-4DDB2D08E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012414"/>
            <a:ext cx="9221689" cy="46688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C064400-C74B-504F-AB52-BE9D86B5E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B068D952-E386-9949-B47D-205A9B82329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AF90D18B-AD41-2E46-A7E1-C9E4C95869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49A35B-DD47-AD4F-BB9A-0303524D9DCE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E87532D-D6C1-CA44-A72C-7C10C840B4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16" name="Segnaposto testo verticale 12">
            <a:extLst>
              <a:ext uri="{FF2B5EF4-FFF2-40B4-BE49-F238E27FC236}">
                <a16:creationId xmlns:a16="http://schemas.microsoft.com/office/drawing/2014/main" id="{CD4A2D7E-2309-D04D-84AA-FD4E11F8527E}"/>
              </a:ext>
            </a:extLst>
          </p:cNvPr>
          <p:cNvSpPr>
            <a:spLocks noGrp="1"/>
          </p:cNvSpPr>
          <p:nvPr>
            <p:ph type="body" orient="vert" sz="quarter" idx="15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1828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-contenuto-img_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7795E66A-1C92-7A42-8CB8-5A437A011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49312" y="2173623"/>
            <a:ext cx="3242501" cy="53860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ECA7B76-5FFE-B84B-8D18-C32D522DFC7F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F5EFEE4-8057-7647-A658-44A1EB22349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5544" y="145997"/>
            <a:ext cx="976280" cy="579149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9F6A396F-F65C-6647-8C65-2E773BBA0CE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452" y="6983795"/>
            <a:ext cx="1432430" cy="425388"/>
          </a:xfrm>
          <a:prstGeom prst="rect">
            <a:avLst/>
          </a:prstGeom>
        </p:spPr>
      </p:pic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5036E61A-A292-2E42-B2E2-DFAF28761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852" y="2193943"/>
            <a:ext cx="6559550" cy="44402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CA1F4CD-48E1-FA45-B1A9-2D131F708057}"/>
              </a:ext>
            </a:extLst>
          </p:cNvPr>
          <p:cNvSpPr txBox="1"/>
          <p:nvPr/>
        </p:nvSpPr>
        <p:spPr>
          <a:xfrm>
            <a:off x="651163" y="0"/>
            <a:ext cx="872837" cy="1676400"/>
          </a:xfrm>
          <a:prstGeom prst="rect">
            <a:avLst/>
          </a:prstGeom>
          <a:solidFill>
            <a:srgbClr val="0798D4"/>
          </a:solidFill>
        </p:spPr>
        <p:txBody>
          <a:bodyPr vert="vert270" wrap="square" lIns="216000" tIns="0" bIns="108000" rtlCol="0">
            <a:noAutofit/>
          </a:bodyPr>
          <a:lstStyle/>
          <a:p>
            <a:endParaRPr lang="it-IT" sz="1200" b="1" dirty="0">
              <a:solidFill>
                <a:schemeClr val="bg1"/>
              </a:solidFill>
              <a:latin typeface="Pangram Black" pitchFamily="2" charset="77"/>
            </a:endParaRPr>
          </a:p>
        </p:txBody>
      </p:sp>
      <p:sp>
        <p:nvSpPr>
          <p:cNvPr id="21" name="Segnaposto testo 10">
            <a:extLst>
              <a:ext uri="{FF2B5EF4-FFF2-40B4-BE49-F238E27FC236}">
                <a16:creationId xmlns:a16="http://schemas.microsoft.com/office/drawing/2014/main" id="{04919FA9-4E55-1548-8E3F-1A4CDE57D1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2984" y="811506"/>
            <a:ext cx="4119656" cy="849177"/>
          </a:xfrm>
        </p:spPr>
        <p:txBody>
          <a:bodyPr>
            <a:normAutofit/>
          </a:bodyPr>
          <a:lstStyle>
            <a:lvl1pPr>
              <a:defRPr sz="3200" b="1" i="0">
                <a:latin typeface="Pangram Black" pitchFamily="2" charset="77"/>
              </a:defRPr>
            </a:lvl1pPr>
          </a:lstStyle>
          <a:p>
            <a:r>
              <a:rPr lang="it-IT" sz="3200" b="1" dirty="0">
                <a:solidFill>
                  <a:srgbClr val="0798D4"/>
                </a:solidFill>
                <a:latin typeface="Pangram Black" pitchFamily="2" charset="77"/>
              </a:rPr>
              <a:t>Titolo</a:t>
            </a:r>
            <a:endParaRPr lang="it-IT" sz="1400" b="1" dirty="0">
              <a:solidFill>
                <a:srgbClr val="0798D4"/>
              </a:solidFill>
              <a:latin typeface="Pangram Black" pitchFamily="2" charset="77"/>
            </a:endParaRPr>
          </a:p>
        </p:txBody>
      </p:sp>
      <p:sp>
        <p:nvSpPr>
          <p:cNvPr id="22" name="Segnaposto testo verticale 12">
            <a:extLst>
              <a:ext uri="{FF2B5EF4-FFF2-40B4-BE49-F238E27FC236}">
                <a16:creationId xmlns:a16="http://schemas.microsoft.com/office/drawing/2014/main" id="{24146541-0308-E34B-B025-2FB5E2AE0A9D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>
          <a:xfrm rot="10800000">
            <a:off x="822643" y="146050"/>
            <a:ext cx="519112" cy="1438910"/>
          </a:xfrm>
        </p:spPr>
        <p:txBody>
          <a:bodyPr vert="eaVert">
            <a:noAutofit/>
          </a:bodyPr>
          <a:lstStyle>
            <a:lvl1pPr>
              <a:defRPr sz="1200" b="1" i="0">
                <a:solidFill>
                  <a:schemeClr val="bg1"/>
                </a:solidFill>
                <a:latin typeface="Pangram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533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z="5400" dirty="0">
                <a:solidFill>
                  <a:schemeClr val="bg1"/>
                </a:solidFill>
                <a:effectLst>
                  <a:outerShdw blurRad="50800" dir="3960000" algn="ctr" rotWithShape="0">
                    <a:schemeClr val="accent1"/>
                  </a:outerShdw>
                </a:effectLst>
                <a:latin typeface="Pangram ExtraBold" pitchFamily="2" charset="77"/>
              </a:rPr>
              <a:t>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Scrivi testo</a:t>
            </a:r>
          </a:p>
        </p:txBody>
      </p:sp>
    </p:spTree>
    <p:extLst>
      <p:ext uri="{BB962C8B-B14F-4D97-AF65-F5344CB8AC3E}">
        <p14:creationId xmlns:p14="http://schemas.microsoft.com/office/powerpoint/2010/main" val="1323066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93" r:id="rId4"/>
    <p:sldLayoutId id="2147483684" r:id="rId5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007943" rtl="0" eaLnBrk="1" latinLnBrk="0" hangingPunct="1">
        <a:lnSpc>
          <a:spcPct val="100000"/>
        </a:lnSpc>
        <a:spcBef>
          <a:spcPts val="1702"/>
        </a:spcBef>
        <a:buFontTx/>
        <a:buNone/>
        <a:defRPr sz="1400" kern="1200">
          <a:solidFill>
            <a:schemeClr val="tx1"/>
          </a:solidFill>
          <a:latin typeface="Pangram" pitchFamily="2" charset="77"/>
          <a:ea typeface="+mn-ea"/>
          <a:cs typeface="+mn-cs"/>
        </a:defRPr>
      </a:lvl1pPr>
      <a:lvl2pPr marL="503971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2646" kern="1200">
          <a:solidFill>
            <a:schemeClr val="tx1"/>
          </a:solidFill>
          <a:latin typeface="Pangram" pitchFamily="2" charset="77"/>
          <a:ea typeface="+mn-ea"/>
          <a:cs typeface="+mn-cs"/>
        </a:defRPr>
      </a:lvl2pPr>
      <a:lvl3pPr marL="1007943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2205" kern="1200">
          <a:solidFill>
            <a:schemeClr val="tx1"/>
          </a:solidFill>
          <a:latin typeface="Pangram" pitchFamily="2" charset="77"/>
          <a:ea typeface="+mn-ea"/>
          <a:cs typeface="+mn-cs"/>
        </a:defRPr>
      </a:lvl3pPr>
      <a:lvl4pPr marL="1511914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1984" kern="1200">
          <a:solidFill>
            <a:schemeClr val="tx1"/>
          </a:solidFill>
          <a:latin typeface="Pangram" pitchFamily="2" charset="77"/>
          <a:ea typeface="+mn-ea"/>
          <a:cs typeface="+mn-cs"/>
        </a:defRPr>
      </a:lvl4pPr>
      <a:lvl5pPr marL="2015886" indent="0" algn="l" defTabSz="1007943" rtl="0" eaLnBrk="1" latinLnBrk="0" hangingPunct="1">
        <a:lnSpc>
          <a:spcPct val="90000"/>
        </a:lnSpc>
        <a:spcBef>
          <a:spcPts val="551"/>
        </a:spcBef>
        <a:buFontTx/>
        <a:buNone/>
        <a:defRPr sz="1984" kern="1200">
          <a:solidFill>
            <a:schemeClr val="tx1"/>
          </a:solidFill>
          <a:latin typeface="Pangram" pitchFamily="2" charset="77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4xMYz71Vozr4hI73QT7EdjiuHg3VtzpLwjkRvy_lL9w/edit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forms/d/14xMYz71Vozr4hI73QT7EdjiuHg3VtzpLwjkRvy_lL9w/edi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AEB5A8-7041-5A4B-94BB-ED0F2EA682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1885" y="1692668"/>
            <a:ext cx="9088041" cy="1910341"/>
          </a:xfrm>
        </p:spPr>
        <p:txBody>
          <a:bodyPr anchor="ctr">
            <a:normAutofit fontScale="90000"/>
          </a:bodyPr>
          <a:lstStyle/>
          <a:p>
            <a:r>
              <a:rPr lang="it-IT" sz="6000" dirty="0">
                <a:solidFill>
                  <a:schemeClr val="bg1"/>
                </a:solidFill>
                <a:latin typeface="Calibri"/>
                <a:cs typeface="Calibri"/>
              </a:rPr>
              <a:t>WP5 – T5.1</a:t>
            </a:r>
            <a:br>
              <a:rPr lang="it-IT" sz="4400" dirty="0">
                <a:solidFill>
                  <a:schemeClr val="bg1"/>
                </a:solidFill>
                <a:latin typeface="Calibri"/>
                <a:cs typeface="Calibri"/>
              </a:rPr>
            </a:br>
            <a:r>
              <a:rPr lang="it-IT" sz="3600" dirty="0">
                <a:solidFill>
                  <a:schemeClr val="bg1"/>
                </a:solidFill>
              </a:rPr>
              <a:t>Data source </a:t>
            </a:r>
            <a:r>
              <a:rPr lang="it-IT" sz="3600" dirty="0" err="1">
                <a:solidFill>
                  <a:schemeClr val="bg1"/>
                </a:solidFill>
              </a:rPr>
              <a:t>risk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r>
              <a:rPr lang="it-IT" sz="3600" dirty="0" err="1">
                <a:solidFill>
                  <a:schemeClr val="bg1"/>
                </a:solidFill>
              </a:rPr>
              <a:t>assessment</a:t>
            </a:r>
            <a:r>
              <a:rPr lang="it-IT" sz="3600" dirty="0">
                <a:solidFill>
                  <a:schemeClr val="bg1"/>
                </a:solidFill>
              </a:rPr>
              <a:t> in the Surface Web, </a:t>
            </a:r>
            <a:r>
              <a:rPr lang="it-IT" sz="3600" dirty="0" err="1">
                <a:solidFill>
                  <a:schemeClr val="bg1"/>
                </a:solidFill>
              </a:rPr>
              <a:t>Deep</a:t>
            </a:r>
            <a:r>
              <a:rPr lang="it-IT" sz="3600" dirty="0">
                <a:solidFill>
                  <a:schemeClr val="bg1"/>
                </a:solidFill>
              </a:rPr>
              <a:t> Web and Dark </a:t>
            </a:r>
            <a:r>
              <a:rPr lang="it-IT" sz="3600" dirty="0" err="1">
                <a:solidFill>
                  <a:schemeClr val="bg1"/>
                </a:solidFill>
              </a:rPr>
              <a:t>Nets</a:t>
            </a:r>
            <a:r>
              <a:rPr lang="it-IT" sz="3600" dirty="0">
                <a:solidFill>
                  <a:schemeClr val="bg1"/>
                </a:solidFill>
              </a:rPr>
              <a:t> </a:t>
            </a:r>
            <a:br>
              <a:rPr lang="it-IT" sz="2000" dirty="0">
                <a:solidFill>
                  <a:schemeClr val="bg1"/>
                </a:solidFill>
              </a:rPr>
            </a:br>
            <a:endParaRPr lang="it-IT" sz="20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F1EA301-598A-304A-B948-FC1DA63B2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476" y="3889612"/>
            <a:ext cx="8018860" cy="120100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Leader: </a:t>
            </a:r>
            <a:r>
              <a:rPr lang="en-US" b="1" dirty="0">
                <a:solidFill>
                  <a:schemeClr val="bg1"/>
                </a:solidFill>
                <a:latin typeface="Calibri"/>
                <a:cs typeface="Calibri"/>
              </a:rPr>
              <a:t>JADS</a:t>
            </a:r>
          </a:p>
          <a:p>
            <a:r>
              <a:rPr lang="en-US" dirty="0">
                <a:solidFill>
                  <a:schemeClr val="bg1"/>
                </a:solidFill>
                <a:latin typeface="Calibri"/>
                <a:cs typeface="Calibri"/>
              </a:rPr>
              <a:t>Partners: </a:t>
            </a:r>
            <a:r>
              <a:rPr lang="it-IT" b="1" dirty="0">
                <a:solidFill>
                  <a:schemeClr val="bg1"/>
                </a:solidFill>
              </a:rPr>
              <a:t>AIT, RISSC </a:t>
            </a:r>
          </a:p>
        </p:txBody>
      </p:sp>
      <p:sp>
        <p:nvSpPr>
          <p:cNvPr id="4" name="Sottotitolo 2">
            <a:extLst>
              <a:ext uri="{FF2B5EF4-FFF2-40B4-BE49-F238E27FC236}">
                <a16:creationId xmlns:a16="http://schemas.microsoft.com/office/drawing/2014/main" id="{BF1EA301-598A-304A-B948-FC1DA63B2F21}"/>
              </a:ext>
            </a:extLst>
          </p:cNvPr>
          <p:cNvSpPr txBox="1">
            <a:spLocks/>
          </p:cNvSpPr>
          <p:nvPr/>
        </p:nvSpPr>
        <p:spPr>
          <a:xfrm>
            <a:off x="2209936" y="5377218"/>
            <a:ext cx="8018860" cy="614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1pPr>
            <a:lvl2pPr marL="5039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5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76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76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519858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23829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27801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31772" indent="0" algn="ctr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None/>
              <a:defRPr sz="176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0"/>
              </a:spcBef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Plenary Meeting</a:t>
            </a:r>
          </a:p>
          <a:p>
            <a:pPr algn="r">
              <a:spcBef>
                <a:spcPts val="0"/>
              </a:spcBef>
            </a:pPr>
            <a:r>
              <a:rPr lang="en-US" sz="1800" b="1" dirty="0">
                <a:solidFill>
                  <a:schemeClr val="bg1"/>
                </a:solidFill>
                <a:latin typeface="Calibri"/>
                <a:cs typeface="Calibri"/>
              </a:rPr>
              <a:t>Belgrade, Oct. 2018</a:t>
            </a:r>
          </a:p>
        </p:txBody>
      </p:sp>
    </p:spTree>
    <p:extLst>
      <p:ext uri="{BB962C8B-B14F-4D97-AF65-F5344CB8AC3E}">
        <p14:creationId xmlns:p14="http://schemas.microsoft.com/office/powerpoint/2010/main" val="420663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10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6E7C5-3DA0-DD43-835A-971A70F64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84" y="1487488"/>
            <a:ext cx="9288481" cy="54006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CD7C52A-33F4-7D42-9075-BE58FE5E9290}"/>
              </a:ext>
            </a:extLst>
          </p:cNvPr>
          <p:cNvSpPr/>
          <p:nvPr/>
        </p:nvSpPr>
        <p:spPr>
          <a:xfrm>
            <a:off x="735013" y="1092991"/>
            <a:ext cx="346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(</a:t>
            </a:r>
            <a:r>
              <a:rPr lang="it-IT" b="1" dirty="0" err="1">
                <a:solidFill>
                  <a:schemeClr val="bg1"/>
                </a:solidFill>
              </a:rPr>
              <a:t>sources</a:t>
            </a:r>
            <a:r>
              <a:rPr lang="it-IT" b="1" dirty="0">
                <a:solidFill>
                  <a:schemeClr val="bg1"/>
                </a:solidFill>
              </a:rPr>
              <a:t> from </a:t>
            </a:r>
            <a:r>
              <a:rPr lang="it-IT" b="1" dirty="0" err="1">
                <a:solidFill>
                  <a:schemeClr val="bg1"/>
                </a:solidFill>
              </a:rPr>
              <a:t>deep</a:t>
            </a:r>
            <a:r>
              <a:rPr lang="it-IT" b="1" dirty="0">
                <a:solidFill>
                  <a:schemeClr val="bg1"/>
                </a:solidFill>
              </a:rPr>
              <a:t>-/dark-net)</a:t>
            </a:r>
          </a:p>
        </p:txBody>
      </p:sp>
    </p:spTree>
    <p:extLst>
      <p:ext uri="{BB962C8B-B14F-4D97-AF65-F5344CB8AC3E}">
        <p14:creationId xmlns:p14="http://schemas.microsoft.com/office/powerpoint/2010/main" val="963042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9E1A6-59A6-044E-8F54-37EB6053F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51" y="1487488"/>
            <a:ext cx="8919148" cy="518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7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CA6F44-FBD9-7A45-9352-9DFBF81F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21" y="1487488"/>
            <a:ext cx="9291808" cy="539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9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C61475-9179-6745-A5D1-6F7361415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8" y="1487488"/>
            <a:ext cx="9256773" cy="542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571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E95596-F63A-ED49-8C7B-C6D7F75D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4" y="1410517"/>
            <a:ext cx="9642401" cy="559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39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48231-1AD6-D342-87AE-B4943038B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487488"/>
            <a:ext cx="9274702" cy="541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66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CB9EF-0E48-7B47-BBC4-F61405714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9CDBF-0154-054A-A7CF-DD676920D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Topic</a:t>
            </a:r>
            <a:r>
              <a:rPr lang="it-IT" dirty="0"/>
              <a:t> </a:t>
            </a:r>
            <a:r>
              <a:rPr lang="it-IT" dirty="0" err="1"/>
              <a:t>Modelling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7FFCDE-986B-D249-90E5-AB6BFE661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13" y="1487488"/>
            <a:ext cx="9307247" cy="53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43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E97FD7-8D6F-8746-A787-8CF21C3D97A3}"/>
              </a:ext>
            </a:extLst>
          </p:cNvPr>
          <p:cNvSpPr txBox="1">
            <a:spLocks/>
          </p:cNvSpPr>
          <p:nvPr/>
        </p:nvSpPr>
        <p:spPr>
          <a:xfrm>
            <a:off x="887413" y="568325"/>
            <a:ext cx="4557712" cy="1071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4800" b="1" i="0" kern="1200">
                <a:solidFill>
                  <a:schemeClr val="bg1"/>
                </a:solidFill>
                <a:latin typeface="Pangram ExtraBold" pitchFamily="2" charset="77"/>
                <a:ea typeface="+mn-ea"/>
                <a:cs typeface="+mn-cs"/>
              </a:defRPr>
            </a:lvl1pPr>
            <a:lvl2pPr marL="503971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Creating a Dataset Matching the Results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4184B-B393-7444-8799-C9EECEA69C4C}"/>
              </a:ext>
            </a:extLst>
          </p:cNvPr>
          <p:cNvSpPr/>
          <p:nvPr/>
        </p:nvSpPr>
        <p:spPr>
          <a:xfrm>
            <a:off x="5306786" y="3908169"/>
            <a:ext cx="2841171" cy="144760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3A7FB-FDDF-5044-9CF8-08DB1DB6DBF6}"/>
              </a:ext>
            </a:extLst>
          </p:cNvPr>
          <p:cNvSpPr/>
          <p:nvPr/>
        </p:nvSpPr>
        <p:spPr>
          <a:xfrm>
            <a:off x="5290458" y="5355771"/>
            <a:ext cx="2841171" cy="220435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81BB1-FEFA-534F-AFDE-A0B2991E56BB}"/>
              </a:ext>
            </a:extLst>
          </p:cNvPr>
          <p:cNvSpPr/>
          <p:nvPr/>
        </p:nvSpPr>
        <p:spPr>
          <a:xfrm>
            <a:off x="496" y="5535386"/>
            <a:ext cx="5273634" cy="202474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4796-DF9F-CE44-90CF-029C0202877B}"/>
              </a:ext>
            </a:extLst>
          </p:cNvPr>
          <p:cNvSpPr txBox="1"/>
          <p:nvPr/>
        </p:nvSpPr>
        <p:spPr>
          <a:xfrm>
            <a:off x="7321214" y="5444445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A650-34AB-5E4A-A3C1-6CB43735EB8C}"/>
              </a:ext>
            </a:extLst>
          </p:cNvPr>
          <p:cNvSpPr txBox="1"/>
          <p:nvPr/>
        </p:nvSpPr>
        <p:spPr>
          <a:xfrm>
            <a:off x="5372100" y="404948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0299F-C8B0-0445-9FD0-9DF3F903C636}"/>
              </a:ext>
            </a:extLst>
          </p:cNvPr>
          <p:cNvSpPr txBox="1"/>
          <p:nvPr/>
        </p:nvSpPr>
        <p:spPr>
          <a:xfrm>
            <a:off x="-10314" y="5526087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0644B6-B9F7-3E4B-A5A4-619E9D30AB98}"/>
              </a:ext>
            </a:extLst>
          </p:cNvPr>
          <p:cNvSpPr/>
          <p:nvPr/>
        </p:nvSpPr>
        <p:spPr>
          <a:xfrm>
            <a:off x="5257800" y="2209997"/>
            <a:ext cx="2841171" cy="1638211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5C165-9405-6C44-B7BA-99D2467B46C2}"/>
              </a:ext>
            </a:extLst>
          </p:cNvPr>
          <p:cNvSpPr txBox="1"/>
          <p:nvPr/>
        </p:nvSpPr>
        <p:spPr>
          <a:xfrm>
            <a:off x="5323114" y="235131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HOW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BC53F-2D54-594C-AB82-FFFE3051B643}"/>
              </a:ext>
            </a:extLst>
          </p:cNvPr>
          <p:cNvSpPr/>
          <p:nvPr/>
        </p:nvSpPr>
        <p:spPr>
          <a:xfrm>
            <a:off x="495" y="2193669"/>
            <a:ext cx="5322620" cy="2557945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228D96-A23E-7B43-A06B-8213DB5DA543}"/>
              </a:ext>
            </a:extLst>
          </p:cNvPr>
          <p:cNvSpPr txBox="1"/>
          <p:nvPr/>
        </p:nvSpPr>
        <p:spPr>
          <a:xfrm>
            <a:off x="2051720" y="2199307"/>
            <a:ext cx="1518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95809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18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AE97FD7-8D6F-8746-A787-8CF21C3D97A3}"/>
              </a:ext>
            </a:extLst>
          </p:cNvPr>
          <p:cNvSpPr txBox="1">
            <a:spLocks/>
          </p:cNvSpPr>
          <p:nvPr/>
        </p:nvSpPr>
        <p:spPr>
          <a:xfrm>
            <a:off x="887413" y="568325"/>
            <a:ext cx="4557712" cy="1071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1007943" rtl="0" eaLnBrk="1" latinLnBrk="0" hangingPunct="1">
              <a:lnSpc>
                <a:spcPct val="100000"/>
              </a:lnSpc>
              <a:spcBef>
                <a:spcPts val="1702"/>
              </a:spcBef>
              <a:buFontTx/>
              <a:buNone/>
              <a:defRPr sz="4800" b="1" i="0" kern="1200">
                <a:solidFill>
                  <a:schemeClr val="bg1"/>
                </a:solidFill>
                <a:latin typeface="Pangram ExtraBold" pitchFamily="2" charset="77"/>
                <a:ea typeface="+mn-ea"/>
                <a:cs typeface="+mn-cs"/>
              </a:defRPr>
            </a:lvl1pPr>
            <a:lvl2pPr marL="503971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646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2pPr>
            <a:lvl3pPr marL="1007943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2205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3pPr>
            <a:lvl4pPr marL="1511914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4pPr>
            <a:lvl5pPr marL="2015886" indent="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Tx/>
              <a:buNone/>
              <a:defRPr sz="1984" kern="1200">
                <a:solidFill>
                  <a:schemeClr val="tx1"/>
                </a:solidFill>
                <a:latin typeface="Pangram" pitchFamily="2" charset="77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Creating a Dataset Matching the Results</a:t>
            </a:r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14184B-B393-7444-8799-C9EECEA69C4C}"/>
              </a:ext>
            </a:extLst>
          </p:cNvPr>
          <p:cNvSpPr/>
          <p:nvPr/>
        </p:nvSpPr>
        <p:spPr>
          <a:xfrm>
            <a:off x="5306786" y="3908169"/>
            <a:ext cx="2841171" cy="144760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3A7FB-FDDF-5044-9CF8-08DB1DB6DBF6}"/>
              </a:ext>
            </a:extLst>
          </p:cNvPr>
          <p:cNvSpPr/>
          <p:nvPr/>
        </p:nvSpPr>
        <p:spPr>
          <a:xfrm>
            <a:off x="5290458" y="5355771"/>
            <a:ext cx="2841171" cy="2204357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081BB1-FEFA-534F-AFDE-A0B2991E56BB}"/>
              </a:ext>
            </a:extLst>
          </p:cNvPr>
          <p:cNvSpPr/>
          <p:nvPr/>
        </p:nvSpPr>
        <p:spPr>
          <a:xfrm>
            <a:off x="496" y="5535386"/>
            <a:ext cx="5273634" cy="202474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04796-DF9F-CE44-90CF-029C0202877B}"/>
              </a:ext>
            </a:extLst>
          </p:cNvPr>
          <p:cNvSpPr txBox="1"/>
          <p:nvPr/>
        </p:nvSpPr>
        <p:spPr>
          <a:xfrm>
            <a:off x="7321214" y="5444445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A4A650-34AB-5E4A-A3C1-6CB43735EB8C}"/>
              </a:ext>
            </a:extLst>
          </p:cNvPr>
          <p:cNvSpPr txBox="1"/>
          <p:nvPr/>
        </p:nvSpPr>
        <p:spPr>
          <a:xfrm>
            <a:off x="5372100" y="4049486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B0299F-C8B0-0445-9FD0-9DF3F903C636}"/>
              </a:ext>
            </a:extLst>
          </p:cNvPr>
          <p:cNvSpPr txBox="1"/>
          <p:nvPr/>
        </p:nvSpPr>
        <p:spPr>
          <a:xfrm>
            <a:off x="-10314" y="5526087"/>
            <a:ext cx="810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4158620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78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78612C-33E1-8E4B-970C-48521B6D36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sz="2800" dirty="0"/>
          </a:p>
          <a:p>
            <a:pPr marL="457200" indent="-457200">
              <a:buFontTx/>
              <a:buChar char="-"/>
            </a:pPr>
            <a:r>
              <a:rPr lang="it-IT" sz="2800" dirty="0"/>
              <a:t>Showcase </a:t>
            </a:r>
            <a:r>
              <a:rPr lang="it-IT" sz="2800"/>
              <a:t>of task and </a:t>
            </a:r>
            <a:r>
              <a:rPr lang="it-IT" sz="2800" dirty="0" err="1"/>
              <a:t>updated</a:t>
            </a:r>
            <a:r>
              <a:rPr lang="it-IT" sz="2800" dirty="0"/>
              <a:t> </a:t>
            </a:r>
            <a:r>
              <a:rPr lang="it-IT" sz="2800" dirty="0" err="1"/>
              <a:t>Research</a:t>
            </a:r>
            <a:r>
              <a:rPr lang="it-IT" sz="2800" dirty="0"/>
              <a:t> Design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Showcase of Analysis </a:t>
            </a:r>
            <a:r>
              <a:rPr lang="it-IT" sz="2800" dirty="0" err="1"/>
              <a:t>Results</a:t>
            </a:r>
            <a:r>
              <a:rPr lang="it-IT" sz="2800" dirty="0"/>
              <a:t> so far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Content Download &amp; </a:t>
            </a:r>
            <a:r>
              <a:rPr lang="it-IT" sz="2800" dirty="0" err="1"/>
              <a:t>Discussions</a:t>
            </a:r>
            <a:r>
              <a:rPr lang="it-IT" sz="2800" dirty="0"/>
              <a:t> </a:t>
            </a:r>
          </a:p>
          <a:p>
            <a:pPr marL="457200" indent="-457200">
              <a:buFontTx/>
              <a:buChar char="-"/>
            </a:pPr>
            <a:r>
              <a:rPr lang="it-IT" sz="2800" dirty="0"/>
              <a:t>Future work </a:t>
            </a:r>
            <a:r>
              <a:rPr lang="it-IT" sz="2800" dirty="0" err="1"/>
              <a:t>plans</a:t>
            </a:r>
            <a:r>
              <a:rPr lang="it-IT" sz="2800" dirty="0"/>
              <a:t> and </a:t>
            </a:r>
            <a:r>
              <a:rPr lang="it-IT" sz="2800" dirty="0" err="1"/>
              <a:t>TODO’s</a:t>
            </a:r>
            <a:endParaRPr lang="it-IT" sz="2800" dirty="0"/>
          </a:p>
          <a:p>
            <a:endParaRPr lang="it-IT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2752CB-6E4C-7149-8A80-63FEB91A3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F5851-F387-1946-8964-1FE5473BFF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6241329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735013" y="2699856"/>
            <a:ext cx="2487872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2053652" y="5156616"/>
            <a:ext cx="4445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1.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looking</a:t>
            </a:r>
            <a:r>
              <a:rPr lang="it-IT" dirty="0"/>
              <a:t> for </a:t>
            </a:r>
            <a:r>
              <a:rPr lang="it-IT" dirty="0" err="1"/>
              <a:t>comprehensive</a:t>
            </a:r>
            <a:r>
              <a:rPr lang="it-IT" dirty="0"/>
              <a:t> </a:t>
            </a:r>
            <a:r>
              <a:rPr lang="it-IT" dirty="0" err="1"/>
              <a:t>tools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detect</a:t>
            </a:r>
            <a:r>
              <a:rPr lang="it-IT" dirty="0"/>
              <a:t> </a:t>
            </a:r>
            <a:r>
              <a:rPr lang="it-IT" dirty="0" err="1"/>
              <a:t>known</a:t>
            </a:r>
            <a:r>
              <a:rPr lang="it-IT" dirty="0"/>
              <a:t> security </a:t>
            </a:r>
            <a:r>
              <a:rPr lang="it-IT" dirty="0" err="1"/>
              <a:t>flaws</a:t>
            </a:r>
            <a:r>
              <a:rPr lang="it-IT" dirty="0"/>
              <a:t> and </a:t>
            </a:r>
            <a:r>
              <a:rPr lang="it-IT" dirty="0" err="1"/>
              <a:t>vulnerabilities</a:t>
            </a:r>
            <a:r>
              <a:rPr lang="it-IT" dirty="0"/>
              <a:t>/</a:t>
            </a:r>
            <a:r>
              <a:rPr lang="it-IT" dirty="0" err="1"/>
              <a:t>malware</a:t>
            </a:r>
            <a:endParaRPr lang="it-IT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E4F858-722E-E147-90B2-05B5D404CB36}"/>
              </a:ext>
            </a:extLst>
          </p:cNvPr>
          <p:cNvCxnSpPr/>
          <p:nvPr/>
        </p:nvCxnSpPr>
        <p:spPr>
          <a:xfrm flipH="1" flipV="1">
            <a:off x="1518557" y="5012871"/>
            <a:ext cx="326572" cy="734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715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Security </a:t>
            </a:r>
            <a:r>
              <a:rPr lang="it-IT" dirty="0" err="1"/>
              <a:t>Flaws</a:t>
            </a:r>
            <a:r>
              <a:rPr lang="it-IT" dirty="0"/>
              <a:t> &amp; </a:t>
            </a:r>
            <a:r>
              <a:rPr lang="it-IT" dirty="0" err="1"/>
              <a:t>Vulnerability</a:t>
            </a:r>
            <a:r>
              <a:rPr lang="it-IT" dirty="0"/>
              <a:t> </a:t>
            </a:r>
            <a:r>
              <a:rPr lang="it-IT" dirty="0" err="1"/>
              <a:t>Detection</a:t>
            </a:r>
            <a:r>
              <a:rPr lang="it-IT" dirty="0"/>
              <a:t> SLR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9846E5-2EB0-C34A-8C33-23C37E936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96660"/>
            <a:ext cx="10691813" cy="416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7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D6D00-BDF3-D742-A689-0E0876425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99856"/>
            <a:ext cx="10691813" cy="21599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735013" y="2699856"/>
            <a:ext cx="2487872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2053652" y="5156616"/>
            <a:ext cx="42818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2. </a:t>
            </a:r>
            <a:r>
              <a:rPr lang="it-IT" dirty="0" err="1"/>
              <a:t>We</a:t>
            </a:r>
            <a:r>
              <a:rPr lang="it-IT" dirty="0"/>
              <a:t> are building a </a:t>
            </a:r>
            <a:r>
              <a:rPr lang="it-IT" dirty="0" err="1"/>
              <a:t>scraper</a:t>
            </a:r>
            <a:r>
              <a:rPr lang="it-IT" dirty="0"/>
              <a:t> to look for the </a:t>
            </a:r>
            <a:r>
              <a:rPr lang="it-IT" dirty="0" err="1"/>
              <a:t>sources</a:t>
            </a:r>
            <a:r>
              <a:rPr lang="it-IT" dirty="0"/>
              <a:t> </a:t>
            </a:r>
            <a:r>
              <a:rPr lang="it-IT" dirty="0" err="1"/>
              <a:t>themselves</a:t>
            </a:r>
            <a:r>
              <a:rPr lang="it-IT" dirty="0"/>
              <a:t> and </a:t>
            </a:r>
            <a:r>
              <a:rPr lang="it-IT" dirty="0" err="1"/>
              <a:t>evaluate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with an </a:t>
            </a:r>
            <a:r>
              <a:rPr lang="it-IT" dirty="0" err="1"/>
              <a:t>early-level</a:t>
            </a:r>
            <a:r>
              <a:rPr lang="it-IT" dirty="0"/>
              <a:t> </a:t>
            </a:r>
            <a:r>
              <a:rPr lang="it-IT" dirty="0" err="1"/>
              <a:t>observational</a:t>
            </a:r>
            <a:r>
              <a:rPr lang="it-IT" dirty="0"/>
              <a:t> </a:t>
            </a:r>
            <a:r>
              <a:rPr lang="it-IT" dirty="0" err="1"/>
              <a:t>assessment</a:t>
            </a:r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1EA1-872D-4C48-AFED-A9FB5CD01416}"/>
              </a:ext>
            </a:extLst>
          </p:cNvPr>
          <p:cNvSpPr/>
          <p:nvPr/>
        </p:nvSpPr>
        <p:spPr>
          <a:xfrm>
            <a:off x="3184299" y="2699855"/>
            <a:ext cx="2334758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D9918A-EC88-B946-BADF-A7A7EDC5F542}"/>
              </a:ext>
            </a:extLst>
          </p:cNvPr>
          <p:cNvSpPr/>
          <p:nvPr/>
        </p:nvSpPr>
        <p:spPr>
          <a:xfrm>
            <a:off x="227" y="2699855"/>
            <a:ext cx="734786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A7701-F2A4-094C-BB9F-F5C139DE64CE}"/>
              </a:ext>
            </a:extLst>
          </p:cNvPr>
          <p:cNvCxnSpPr>
            <a:cxnSpLocks/>
          </p:cNvCxnSpPr>
          <p:nvPr/>
        </p:nvCxnSpPr>
        <p:spPr>
          <a:xfrm flipH="1" flipV="1">
            <a:off x="467466" y="4970905"/>
            <a:ext cx="1511483" cy="508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074452-3074-F549-A434-BEFA0F79610A}"/>
              </a:ext>
            </a:extLst>
          </p:cNvPr>
          <p:cNvCxnSpPr>
            <a:cxnSpLocks/>
          </p:cNvCxnSpPr>
          <p:nvPr/>
        </p:nvCxnSpPr>
        <p:spPr>
          <a:xfrm flipV="1">
            <a:off x="3429000" y="4987234"/>
            <a:ext cx="500124" cy="23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189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8693FE-5A05-C940-BC1B-5084ABE9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123B96-5642-8C48-8DE2-19151DBE1C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 err="1"/>
              <a:t>Creating</a:t>
            </a:r>
            <a:r>
              <a:rPr lang="it-IT" dirty="0"/>
              <a:t> a </a:t>
            </a:r>
            <a:r>
              <a:rPr lang="it-IT" dirty="0" err="1"/>
              <a:t>Dataset</a:t>
            </a:r>
            <a:r>
              <a:rPr lang="it-IT" dirty="0"/>
              <a:t> </a:t>
            </a:r>
            <a:r>
              <a:rPr lang="it-IT" dirty="0" err="1"/>
              <a:t>Matching</a:t>
            </a:r>
            <a:r>
              <a:rPr lang="it-IT" dirty="0"/>
              <a:t> the </a:t>
            </a:r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D8B6B-6A1B-9240-B82F-BA7B09642DCB}"/>
              </a:ext>
            </a:extLst>
          </p:cNvPr>
          <p:cNvSpPr txBox="1"/>
          <p:nvPr/>
        </p:nvSpPr>
        <p:spPr>
          <a:xfrm>
            <a:off x="3397487" y="5973504"/>
            <a:ext cx="4281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3.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formalizing</a:t>
            </a:r>
            <a:r>
              <a:rPr lang="it-IT" dirty="0"/>
              <a:t> a way to </a:t>
            </a:r>
            <a:r>
              <a:rPr lang="it-IT" dirty="0" err="1"/>
              <a:t>transparently</a:t>
            </a:r>
            <a:r>
              <a:rPr lang="it-IT" dirty="0"/>
              <a:t> </a:t>
            </a:r>
            <a:r>
              <a:rPr lang="it-IT" dirty="0" err="1"/>
              <a:t>assess</a:t>
            </a:r>
            <a:r>
              <a:rPr lang="it-IT" dirty="0"/>
              <a:t> the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risk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function</a:t>
            </a:r>
            <a:r>
              <a:rPr lang="it-IT" dirty="0"/>
              <a:t> of the </a:t>
            </a:r>
            <a:r>
              <a:rPr lang="it-IT" dirty="0" err="1"/>
              <a:t>criminal</a:t>
            </a:r>
            <a:r>
              <a:rPr lang="it-IT" dirty="0"/>
              <a:t>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reported</a:t>
            </a:r>
            <a:r>
              <a:rPr lang="it-IT" dirty="0"/>
              <a:t> on the </a:t>
            </a:r>
            <a:r>
              <a:rPr lang="it-IT" dirty="0" err="1"/>
              <a:t>sources</a:t>
            </a:r>
            <a:r>
              <a:rPr lang="it-IT" dirty="0"/>
              <a:t> and the </a:t>
            </a:r>
            <a:r>
              <a:rPr lang="it-IT" dirty="0" err="1"/>
              <a:t>rest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1EA1-872D-4C48-AFED-A9FB5CD01416}"/>
              </a:ext>
            </a:extLst>
          </p:cNvPr>
          <p:cNvSpPr/>
          <p:nvPr/>
        </p:nvSpPr>
        <p:spPr>
          <a:xfrm>
            <a:off x="3184299" y="2699855"/>
            <a:ext cx="2334758" cy="2159962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DEA7701-F2A4-094C-BB9F-F5C139DE64CE}"/>
              </a:ext>
            </a:extLst>
          </p:cNvPr>
          <p:cNvCxnSpPr>
            <a:cxnSpLocks/>
          </p:cNvCxnSpPr>
          <p:nvPr/>
        </p:nvCxnSpPr>
        <p:spPr>
          <a:xfrm flipV="1">
            <a:off x="5538405" y="5599423"/>
            <a:ext cx="1156974" cy="374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074452-3074-F549-A434-BEFA0F79610A}"/>
              </a:ext>
            </a:extLst>
          </p:cNvPr>
          <p:cNvCxnSpPr>
            <a:cxnSpLocks/>
          </p:cNvCxnSpPr>
          <p:nvPr/>
        </p:nvCxnSpPr>
        <p:spPr>
          <a:xfrm flipV="1">
            <a:off x="3429000" y="4987234"/>
            <a:ext cx="500124" cy="238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1C06F00-3F5F-7A42-B519-BF8635908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3735" y="2322824"/>
            <a:ext cx="6616700" cy="32766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7B7C7D-85BF-4D4A-9E97-44016F192689}"/>
              </a:ext>
            </a:extLst>
          </p:cNvPr>
          <p:cNvSpPr/>
          <p:nvPr/>
        </p:nvSpPr>
        <p:spPr>
          <a:xfrm>
            <a:off x="6825343" y="2216962"/>
            <a:ext cx="2635056" cy="3382461"/>
          </a:xfrm>
          <a:prstGeom prst="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0150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Potential risks &amp; Open issues</a:t>
            </a:r>
          </a:p>
        </p:txBody>
      </p:sp>
      <p:graphicFrame>
        <p:nvGraphicFramePr>
          <p:cNvPr id="7" name="Segnaposto contenuto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26721007"/>
              </p:ext>
            </p:extLst>
          </p:nvPr>
        </p:nvGraphicFramePr>
        <p:xfrm>
          <a:off x="735012" y="2435075"/>
          <a:ext cx="9323388" cy="434661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Mitigation plan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123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overlap with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Research To Elicit Quantitative + Qualitative insights from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agreement for provided 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Case-Study or Simulations Research by means of ANITA Use-Cases</a:t>
                      </a:r>
                    </a:p>
                    <a:p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specific indicators for Shallow, deep, and dark-nets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with ANITA use-case owners: </a:t>
                      </a:r>
                      <a:r>
                        <a:rPr lang="it-IT" sz="1984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https://docs.google.com/forms/d/14xMYz71Vozr4hI73QT7EdjiuHg3VtzpLwjkRvy_lL9w/edit</a:t>
                      </a:r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6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1767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This risk already manifested!</a:t>
            </a:r>
          </a:p>
        </p:txBody>
      </p:sp>
      <p:graphicFrame>
        <p:nvGraphicFramePr>
          <p:cNvPr id="7" name="Segnaposto contenuto 3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374278508"/>
              </p:ext>
            </p:extLst>
          </p:nvPr>
        </p:nvGraphicFramePr>
        <p:xfrm>
          <a:off x="735012" y="2435075"/>
          <a:ext cx="9323388" cy="4346615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661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16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3108"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Risk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400" kern="1200" dirty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Calibri"/>
                        </a:rPr>
                        <a:t>Mitigation plan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62123">
                <a:tc>
                  <a:txBody>
                    <a:bodyPr/>
                    <a:lstStyle/>
                    <a:p>
                      <a:r>
                        <a:rPr lang="en-GB" sz="2000" kern="120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overlap with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Research To Elicit Quantitative + Qualitative insights from use-case owners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agreement for provided results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Case-Study or Simulations Research by means of ANITA Use-Cases</a:t>
                      </a:r>
                    </a:p>
                    <a:p>
                      <a:endParaRPr lang="en-US" sz="2000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3891">
                <a:tc>
                  <a:txBody>
                    <a:bodyPr/>
                    <a:lstStyle/>
                    <a:p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Lack of specific indicators for Shallow, deep, and dark-nets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kern="1200" noProof="0" dirty="0">
                          <a:solidFill>
                            <a:schemeClr val="tx1"/>
                          </a:solidFill>
                          <a:latin typeface="Calibri"/>
                          <a:ea typeface="+mn-ea"/>
                          <a:cs typeface="Calibri"/>
                        </a:rPr>
                        <a:t>Survey with ANITA use-case owners: </a:t>
                      </a:r>
                      <a:r>
                        <a:rPr lang="it-IT" sz="1984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https://docs.google.com/forms/d/14xMYz71Vozr4hI73QT7EdjiuHg3VtzpLwjkRvy_lL9w/edit</a:t>
                      </a:r>
                      <a:endParaRPr lang="en-US" sz="2000" b="1" kern="1200" noProof="0" dirty="0">
                        <a:solidFill>
                          <a:schemeClr val="tx1"/>
                        </a:solidFill>
                        <a:latin typeface="Calibri"/>
                        <a:ea typeface="+mn-ea"/>
                        <a:cs typeface="Calibri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66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14153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CE92B3-4FD3-D249-AA05-4FA9E867CF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3851" y="2193943"/>
            <a:ext cx="9456435" cy="4440238"/>
          </a:xfrm>
        </p:spPr>
        <p:txBody>
          <a:bodyPr>
            <a:normAutofit/>
          </a:bodyPr>
          <a:lstStyle/>
          <a:p>
            <a:pPr algn="ctr"/>
            <a:endParaRPr lang="en-GB" sz="4000" b="1" dirty="0">
              <a:latin typeface="Calibri"/>
              <a:cs typeface="Calibri"/>
            </a:endParaRPr>
          </a:p>
          <a:p>
            <a:pPr algn="ctr"/>
            <a:endParaRPr lang="en-GB" sz="4000" b="1" dirty="0">
              <a:latin typeface="Calibri"/>
              <a:cs typeface="Calibri"/>
            </a:endParaRPr>
          </a:p>
          <a:p>
            <a:pPr algn="ctr"/>
            <a:r>
              <a:rPr lang="en-GB" sz="4000" b="1" dirty="0">
                <a:latin typeface="Calibri"/>
                <a:cs typeface="Calibri"/>
              </a:rPr>
              <a:t>Thank you for your attention</a:t>
            </a:r>
          </a:p>
        </p:txBody>
      </p:sp>
      <p:sp>
        <p:nvSpPr>
          <p:cNvPr id="6" name="Segnaposto testo verticale 5">
            <a:extLst>
              <a:ext uri="{FF2B5EF4-FFF2-40B4-BE49-F238E27FC236}">
                <a16:creationId xmlns:a16="http://schemas.microsoft.com/office/drawing/2014/main" id="{7EB1E84C-760C-8945-8464-28A3207D7FEE}"/>
              </a:ext>
            </a:extLst>
          </p:cNvPr>
          <p:cNvSpPr>
            <a:spLocks noGrp="1"/>
          </p:cNvSpPr>
          <p:nvPr>
            <p:ph type="body" orient="vert" sz="quarter" idx="16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0FED835-FF3F-BE49-B6FA-9C40209A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1ECA7B76-5FFE-B84B-8D18-C32D522DFC7F}" type="slidenum">
              <a:rPr lang="it-IT" smtClean="0"/>
              <a:pPr algn="r"/>
              <a:t>26</a:t>
            </a:fld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7271C3-3B5B-9F43-8DEF-E6CDD7245BD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r>
              <a:rPr lang="it-IT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2704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9949281-C761-4F44-846D-C919DE5ED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JADS, </a:t>
            </a:r>
            <a:r>
              <a:rPr lang="it-IT" dirty="0" err="1"/>
              <a:t>Damian</a:t>
            </a:r>
            <a:r>
              <a:rPr lang="it-IT" dirty="0"/>
              <a:t> + Giuseppe</a:t>
            </a:r>
          </a:p>
          <a:p>
            <a:r>
              <a:rPr lang="it-IT" dirty="0"/>
              <a:t>ENG,  Valentina, Ernesto</a:t>
            </a:r>
          </a:p>
          <a:p>
            <a:r>
              <a:rPr lang="it-IT" dirty="0"/>
              <a:t>AIT, </a:t>
            </a:r>
            <a:r>
              <a:rPr lang="it-IT" dirty="0" err="1"/>
              <a:t>Georgios</a:t>
            </a:r>
            <a:endParaRPr lang="it-IT" dirty="0"/>
          </a:p>
          <a:p>
            <a:r>
              <a:rPr lang="it-IT" dirty="0"/>
              <a:t>RISSC, Elena</a:t>
            </a:r>
          </a:p>
          <a:p>
            <a:r>
              <a:rPr lang="it-IT" dirty="0"/>
              <a:t>EXP, Ciro Caterino + Vincenzo Masucci</a:t>
            </a:r>
          </a:p>
          <a:p>
            <a:r>
              <a:rPr lang="it-IT" dirty="0"/>
              <a:t>IIP, Francesco</a:t>
            </a:r>
          </a:p>
          <a:p>
            <a:endParaRPr lang="it-IT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8CF563-8E15-164D-83FC-5F81FD171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D7ED2E-D0BB-4148-AF55-4D08088C0F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Attendees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51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A93A3D9-EB1C-9243-A943-957684073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221689" cy="4442242"/>
          </a:xfrm>
        </p:spPr>
        <p:txBody>
          <a:bodyPr>
            <a:normAutofit lnSpcReduction="10000"/>
          </a:bodyPr>
          <a:lstStyle/>
          <a:p>
            <a:r>
              <a:rPr lang="it-IT" sz="2000" b="1" dirty="0"/>
              <a:t>Task.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task </a:t>
            </a:r>
            <a:r>
              <a:rPr lang="it-IT" sz="2000" dirty="0" err="1"/>
              <a:t>will</a:t>
            </a:r>
            <a:r>
              <a:rPr lang="it-IT" sz="2000" dirty="0"/>
              <a:t> focus on the </a:t>
            </a:r>
            <a:r>
              <a:rPr lang="it-IT" sz="2000" dirty="0" err="1"/>
              <a:t>definition</a:t>
            </a:r>
            <a:r>
              <a:rPr lang="it-IT" sz="2000" dirty="0"/>
              <a:t> of </a:t>
            </a:r>
            <a:r>
              <a:rPr lang="it-IT" sz="2000" dirty="0" err="1"/>
              <a:t>methods</a:t>
            </a:r>
            <a:r>
              <a:rPr lang="it-IT" sz="2000" dirty="0"/>
              <a:t> and </a:t>
            </a:r>
            <a:r>
              <a:rPr lang="it-IT" sz="2000" dirty="0" err="1"/>
              <a:t>indicators</a:t>
            </a:r>
            <a:r>
              <a:rPr lang="it-IT" sz="2000" dirty="0"/>
              <a:t> for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assessment</a:t>
            </a:r>
            <a:r>
              <a:rPr lang="it-IT" sz="2000" dirty="0"/>
              <a:t> of new data </a:t>
            </a:r>
            <a:r>
              <a:rPr lang="it-IT" sz="2000" dirty="0" err="1"/>
              <a:t>sources</a:t>
            </a:r>
            <a:r>
              <a:rPr lang="it-IT" sz="2000" dirty="0"/>
              <a:t>.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referred</a:t>
            </a:r>
            <a:r>
              <a:rPr lang="it-IT" sz="2000" dirty="0"/>
              <a:t> to a </a:t>
            </a:r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aspects</a:t>
            </a:r>
            <a:r>
              <a:rPr lang="it-IT" sz="2000" dirty="0"/>
              <a:t> </a:t>
            </a:r>
            <a:r>
              <a:rPr lang="it-IT" sz="2000" dirty="0" err="1"/>
              <a:t>strictly</a:t>
            </a:r>
            <a:r>
              <a:rPr lang="it-IT" sz="2000" dirty="0"/>
              <a:t> </a:t>
            </a:r>
            <a:r>
              <a:rPr lang="it-IT" sz="2000" dirty="0" err="1"/>
              <a:t>connected</a:t>
            </a:r>
            <a:r>
              <a:rPr lang="it-IT" sz="2000" dirty="0"/>
              <a:t>: on </a:t>
            </a:r>
            <a:r>
              <a:rPr lang="it-IT" sz="2000" dirty="0" err="1"/>
              <a:t>one</a:t>
            </a:r>
            <a:r>
              <a:rPr lang="it-IT" sz="2000" dirty="0"/>
              <a:t> </a:t>
            </a:r>
            <a:r>
              <a:rPr lang="it-IT" sz="2000" dirty="0" err="1"/>
              <a:t>hand</a:t>
            </a:r>
            <a:r>
              <a:rPr lang="it-IT" sz="2000" dirty="0"/>
              <a:t>,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due to the </a:t>
            </a:r>
            <a:r>
              <a:rPr lang="it-IT" sz="2000" dirty="0" err="1"/>
              <a:t>involvement</a:t>
            </a:r>
            <a:r>
              <a:rPr lang="it-IT" sz="2000" dirty="0"/>
              <a:t> of source in </a:t>
            </a:r>
            <a:r>
              <a:rPr lang="it-IT" sz="2000" dirty="0" err="1"/>
              <a:t>illegal</a:t>
            </a:r>
            <a:r>
              <a:rPr lang="it-IT" sz="2000" dirty="0"/>
              <a:t> </a:t>
            </a:r>
            <a:r>
              <a:rPr lang="it-IT" sz="2000" dirty="0" err="1"/>
              <a:t>trafficking</a:t>
            </a:r>
            <a:r>
              <a:rPr lang="it-IT" sz="2000" dirty="0"/>
              <a:t> </a:t>
            </a:r>
            <a:r>
              <a:rPr lang="it-IT" sz="2000" dirty="0" err="1"/>
              <a:t>activities</a:t>
            </a:r>
            <a:r>
              <a:rPr lang="it-IT" sz="2000" dirty="0"/>
              <a:t>; on the </a:t>
            </a:r>
            <a:r>
              <a:rPr lang="it-IT" sz="2000" dirty="0" err="1"/>
              <a:t>other</a:t>
            </a:r>
            <a:r>
              <a:rPr lang="it-IT" sz="2000" dirty="0"/>
              <a:t> </a:t>
            </a:r>
            <a:r>
              <a:rPr lang="it-IT" sz="2000" dirty="0" err="1"/>
              <a:t>hand</a:t>
            </a:r>
            <a:r>
              <a:rPr lang="it-IT" sz="2000" dirty="0"/>
              <a:t>, the </a:t>
            </a:r>
            <a:r>
              <a:rPr lang="it-IT" sz="2000" dirty="0" err="1"/>
              <a:t>possibility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criminal</a:t>
            </a:r>
            <a:r>
              <a:rPr lang="it-IT" sz="2000" dirty="0"/>
              <a:t> </a:t>
            </a:r>
            <a:r>
              <a:rPr lang="it-IT" sz="2000" dirty="0" err="1"/>
              <a:t>groups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own</a:t>
            </a:r>
            <a:r>
              <a:rPr lang="it-IT" sz="2000" dirty="0"/>
              <a:t> or </a:t>
            </a:r>
            <a:r>
              <a:rPr lang="it-IT" sz="2000" dirty="0" err="1"/>
              <a:t>manage</a:t>
            </a:r>
            <a:r>
              <a:rPr lang="it-IT" sz="2000" dirty="0"/>
              <a:t> </a:t>
            </a:r>
            <a:r>
              <a:rPr lang="it-IT" sz="2000" dirty="0" err="1"/>
              <a:t>sources</a:t>
            </a:r>
            <a:r>
              <a:rPr lang="it-IT" sz="2000" dirty="0"/>
              <a:t> </a:t>
            </a:r>
            <a:r>
              <a:rPr lang="it-IT" sz="2000" dirty="0" err="1"/>
              <a:t>monitored</a:t>
            </a:r>
            <a:r>
              <a:rPr lang="it-IT" sz="2000" dirty="0"/>
              <a:t> by </a:t>
            </a:r>
            <a:r>
              <a:rPr lang="it-IT" sz="2000" dirty="0" err="1"/>
              <a:t>LEAs</a:t>
            </a:r>
            <a:r>
              <a:rPr lang="it-IT" sz="2000" dirty="0"/>
              <a:t> </a:t>
            </a:r>
            <a:r>
              <a:rPr lang="it-IT" sz="2000" dirty="0" err="1"/>
              <a:t>could</a:t>
            </a:r>
            <a:r>
              <a:rPr lang="it-IT" sz="2000" dirty="0"/>
              <a:t> </a:t>
            </a:r>
            <a:r>
              <a:rPr lang="it-IT" sz="2000" dirty="0" err="1"/>
              <a:t>recognise</a:t>
            </a:r>
            <a:r>
              <a:rPr lang="it-IT" sz="2000" dirty="0"/>
              <a:t> </a:t>
            </a:r>
            <a:r>
              <a:rPr lang="it-IT" sz="2000" dirty="0" err="1"/>
              <a:t>anomalous</a:t>
            </a:r>
            <a:r>
              <a:rPr lang="it-IT" sz="2000" dirty="0"/>
              <a:t> </a:t>
            </a:r>
            <a:r>
              <a:rPr lang="it-IT" sz="2000" dirty="0" err="1"/>
              <a:t>activities</a:t>
            </a:r>
            <a:r>
              <a:rPr lang="it-IT" sz="2000" dirty="0"/>
              <a:t> due to the </a:t>
            </a:r>
            <a:r>
              <a:rPr lang="it-IT" sz="2000" dirty="0" err="1"/>
              <a:t>crawling</a:t>
            </a:r>
            <a:r>
              <a:rPr lang="it-IT" sz="2000" dirty="0"/>
              <a:t> </a:t>
            </a:r>
            <a:r>
              <a:rPr lang="it-IT" sz="2000" dirty="0" err="1"/>
              <a:t>process</a:t>
            </a:r>
            <a:r>
              <a:rPr lang="it-IT" sz="2000" dirty="0"/>
              <a:t> and </a:t>
            </a:r>
            <a:r>
              <a:rPr lang="it-IT" sz="2000" dirty="0" err="1"/>
              <a:t>block</a:t>
            </a:r>
            <a:r>
              <a:rPr lang="it-IT" sz="2000" dirty="0"/>
              <a:t> </a:t>
            </a:r>
            <a:r>
              <a:rPr lang="it-IT" sz="2000" dirty="0" err="1"/>
              <a:t>them</a:t>
            </a:r>
            <a:r>
              <a:rPr lang="it-IT" sz="2000" dirty="0"/>
              <a:t>, </a:t>
            </a:r>
            <a:r>
              <a:rPr lang="it-IT" sz="2000" dirty="0" err="1"/>
              <a:t>compromising</a:t>
            </a:r>
            <a:r>
              <a:rPr lang="it-IT" sz="2000" dirty="0"/>
              <a:t> the </a:t>
            </a:r>
            <a:r>
              <a:rPr lang="it-IT" sz="2000" dirty="0" err="1"/>
              <a:t>investigations</a:t>
            </a:r>
            <a:r>
              <a:rPr lang="it-IT" sz="2000" dirty="0"/>
              <a:t>. </a:t>
            </a:r>
            <a:r>
              <a:rPr lang="it-IT" sz="2000" dirty="0" err="1"/>
              <a:t>Taking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of a source can </a:t>
            </a:r>
            <a:r>
              <a:rPr lang="it-IT" sz="2000" dirty="0" err="1"/>
              <a:t>increase</a:t>
            </a:r>
            <a:r>
              <a:rPr lang="it-IT" sz="2000" dirty="0"/>
              <a:t> with </a:t>
            </a:r>
            <a:r>
              <a:rPr lang="it-IT" sz="2000" dirty="0" err="1"/>
              <a:t>its</a:t>
            </a:r>
            <a:r>
              <a:rPr lang="it-IT" sz="2000" dirty="0"/>
              <a:t> </a:t>
            </a:r>
            <a:r>
              <a:rPr lang="it-IT" sz="2000" dirty="0" err="1"/>
              <a:t>depth</a:t>
            </a:r>
            <a:r>
              <a:rPr lang="it-IT" sz="2000" dirty="0"/>
              <a:t> in the Web, </a:t>
            </a:r>
            <a:r>
              <a:rPr lang="it-IT" sz="2000" dirty="0" err="1"/>
              <a:t>such</a:t>
            </a:r>
            <a:r>
              <a:rPr lang="it-IT" sz="2000" dirty="0"/>
              <a:t> </a:t>
            </a:r>
            <a:r>
              <a:rPr lang="it-IT" sz="2000" dirty="0" err="1"/>
              <a:t>methods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</a:t>
            </a:r>
            <a:r>
              <a:rPr lang="it-IT" sz="2000" dirty="0" err="1"/>
              <a:t>then</a:t>
            </a:r>
            <a:r>
              <a:rPr lang="it-IT" sz="2000" dirty="0"/>
              <a:t> </a:t>
            </a:r>
            <a:r>
              <a:rPr lang="it-IT" sz="2000" dirty="0" err="1"/>
              <a:t>consider</a:t>
            </a:r>
            <a:r>
              <a:rPr lang="it-IT" sz="2000" dirty="0"/>
              <a:t> the position of the source (in Surface Web, </a:t>
            </a:r>
            <a:r>
              <a:rPr lang="it-IT" sz="2000" dirty="0" err="1"/>
              <a:t>Deep</a:t>
            </a:r>
            <a:r>
              <a:rPr lang="it-IT" sz="2000" dirty="0"/>
              <a:t> Web or Dark </a:t>
            </a:r>
            <a:r>
              <a:rPr lang="it-IT" sz="2000" dirty="0" err="1"/>
              <a:t>Nets</a:t>
            </a:r>
            <a:r>
              <a:rPr lang="it-IT" sz="2000" dirty="0"/>
              <a:t>), </a:t>
            </a:r>
            <a:r>
              <a:rPr lang="it-IT" sz="2000" dirty="0" err="1"/>
              <a:t>metadata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can be </a:t>
            </a:r>
            <a:r>
              <a:rPr lang="it-IT" sz="2000" dirty="0" err="1"/>
              <a:t>extracted</a:t>
            </a:r>
            <a:r>
              <a:rPr lang="it-IT" sz="2000" dirty="0"/>
              <a:t> 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define</a:t>
            </a:r>
            <a:r>
              <a:rPr lang="it-IT" sz="2000" dirty="0"/>
              <a:t>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policies</a:t>
            </a:r>
            <a:r>
              <a:rPr lang="it-IT" sz="2000" dirty="0"/>
              <a:t> </a:t>
            </a:r>
            <a:r>
              <a:rPr lang="it-IT" sz="2000" dirty="0" err="1"/>
              <a:t>should</a:t>
            </a:r>
            <a:r>
              <a:rPr lang="it-IT" sz="2000" dirty="0"/>
              <a:t> be </a:t>
            </a:r>
            <a:r>
              <a:rPr lang="it-IT" sz="2000" dirty="0" err="1"/>
              <a:t>enabled</a:t>
            </a:r>
            <a:r>
              <a:rPr lang="it-IT" sz="2000" dirty="0"/>
              <a:t> to </a:t>
            </a:r>
            <a:r>
              <a:rPr lang="it-IT" sz="2000" dirty="0" err="1"/>
              <a:t>perform</a:t>
            </a:r>
            <a:r>
              <a:rPr lang="it-IT" sz="2000" dirty="0"/>
              <a:t> the </a:t>
            </a:r>
            <a:r>
              <a:rPr lang="it-IT" sz="2000" dirty="0" err="1"/>
              <a:t>crawling</a:t>
            </a:r>
            <a:r>
              <a:rPr lang="it-IT" sz="2000" dirty="0"/>
              <a:t> and with </a:t>
            </a:r>
            <a:r>
              <a:rPr lang="it-IT" sz="2000" dirty="0" err="1"/>
              <a:t>which</a:t>
            </a:r>
            <a:r>
              <a:rPr lang="it-IT" sz="2000" dirty="0"/>
              <a:t> </a:t>
            </a:r>
            <a:r>
              <a:rPr lang="it-IT" sz="2000" dirty="0" err="1"/>
              <a:t>degree</a:t>
            </a:r>
            <a:r>
              <a:rPr lang="it-IT" sz="2000" dirty="0"/>
              <a:t> of </a:t>
            </a:r>
            <a:r>
              <a:rPr lang="it-IT" sz="2000" dirty="0" err="1"/>
              <a:t>anonymity</a:t>
            </a:r>
            <a:r>
              <a:rPr lang="it-IT" sz="2000" dirty="0"/>
              <a:t>. </a:t>
            </a:r>
            <a:r>
              <a:rPr lang="it-IT" sz="2000" dirty="0" err="1"/>
              <a:t>Finally</a:t>
            </a:r>
            <a:r>
              <a:rPr lang="it-IT" sz="2000" dirty="0"/>
              <a:t>, </a:t>
            </a:r>
            <a:r>
              <a:rPr lang="it-IT" sz="2000" dirty="0" err="1"/>
              <a:t>websites</a:t>
            </a:r>
            <a:r>
              <a:rPr lang="it-IT" sz="2000" dirty="0"/>
              <a:t> </a:t>
            </a:r>
            <a:r>
              <a:rPr lang="it-IT" sz="2000" dirty="0" err="1"/>
              <a:t>appearance</a:t>
            </a:r>
            <a:r>
              <a:rPr lang="it-IT" sz="2000" dirty="0"/>
              <a:t>, </a:t>
            </a:r>
            <a:r>
              <a:rPr lang="it-IT" sz="2000" dirty="0" err="1"/>
              <a:t>their</a:t>
            </a:r>
            <a:r>
              <a:rPr lang="it-IT" sz="2000" dirty="0"/>
              <a:t> update </a:t>
            </a:r>
            <a:r>
              <a:rPr lang="it-IT" sz="2000" dirty="0" err="1"/>
              <a:t>frequency</a:t>
            </a:r>
            <a:r>
              <a:rPr lang="it-IT" sz="2000" dirty="0"/>
              <a:t> and </a:t>
            </a:r>
            <a:r>
              <a:rPr lang="it-IT" sz="2000" dirty="0" err="1"/>
              <a:t>refresh</a:t>
            </a:r>
            <a:r>
              <a:rPr lang="it-IT" sz="2000" dirty="0"/>
              <a:t> in data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taken</a:t>
            </a:r>
            <a:r>
              <a:rPr lang="it-IT" sz="2000" dirty="0"/>
              <a:t> </a:t>
            </a:r>
            <a:r>
              <a:rPr lang="it-IT" sz="2000" dirty="0" err="1"/>
              <a:t>into</a:t>
            </a:r>
            <a:r>
              <a:rPr lang="it-IT" sz="2000" dirty="0"/>
              <a:t> account </a:t>
            </a:r>
            <a:r>
              <a:rPr lang="it-IT" sz="2000" dirty="0" err="1"/>
              <a:t>during</a:t>
            </a:r>
            <a:r>
              <a:rPr lang="it-IT" sz="2000" dirty="0"/>
              <a:t> the </a:t>
            </a:r>
            <a:r>
              <a:rPr lang="it-IT" sz="2000" dirty="0" err="1"/>
              <a:t>assessment</a:t>
            </a:r>
            <a:r>
              <a:rPr lang="it-IT" sz="2000" dirty="0"/>
              <a:t> stage. The </a:t>
            </a:r>
            <a:r>
              <a:rPr lang="it-IT" sz="2000" dirty="0" err="1"/>
              <a:t>outcome</a:t>
            </a:r>
            <a:r>
              <a:rPr lang="it-IT" sz="2000" dirty="0"/>
              <a:t> of </a:t>
            </a:r>
            <a:r>
              <a:rPr lang="it-IT" sz="2000" dirty="0" err="1"/>
              <a:t>this</a:t>
            </a:r>
            <a:r>
              <a:rPr lang="it-IT" sz="2000" dirty="0"/>
              <a:t> task </a:t>
            </a:r>
            <a:r>
              <a:rPr lang="it-IT" sz="2000" dirty="0" err="1"/>
              <a:t>consists</a:t>
            </a:r>
            <a:r>
              <a:rPr lang="it-IT" sz="2000" dirty="0"/>
              <a:t> in a set of </a:t>
            </a:r>
            <a:r>
              <a:rPr lang="it-IT" sz="2000" dirty="0" err="1"/>
              <a:t>guidelines</a:t>
            </a:r>
            <a:r>
              <a:rPr lang="it-IT" sz="2000" dirty="0"/>
              <a:t>, </a:t>
            </a:r>
            <a:r>
              <a:rPr lang="it-IT" sz="2000" dirty="0" err="1"/>
              <a:t>methods</a:t>
            </a:r>
            <a:r>
              <a:rPr lang="it-IT" sz="2000" dirty="0"/>
              <a:t> and </a:t>
            </a:r>
            <a:r>
              <a:rPr lang="it-IT" sz="2000" dirty="0" err="1"/>
              <a:t>principles</a:t>
            </a:r>
            <a:r>
              <a:rPr lang="it-IT" sz="2000" dirty="0"/>
              <a:t> to </a:t>
            </a:r>
            <a:r>
              <a:rPr lang="it-IT" sz="2000" dirty="0" err="1"/>
              <a:t>establish</a:t>
            </a:r>
            <a:r>
              <a:rPr lang="it-IT" sz="2000" dirty="0"/>
              <a:t> the </a:t>
            </a:r>
            <a:r>
              <a:rPr lang="it-IT" sz="2000" dirty="0" err="1"/>
              <a:t>risk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of </a:t>
            </a:r>
            <a:r>
              <a:rPr lang="it-IT" sz="2000" dirty="0" err="1"/>
              <a:t>sources</a:t>
            </a:r>
            <a:r>
              <a:rPr lang="it-IT" sz="2000" dirty="0"/>
              <a:t> in Surface Web, </a:t>
            </a:r>
            <a:r>
              <a:rPr lang="it-IT" sz="2000" dirty="0" err="1"/>
              <a:t>Deep</a:t>
            </a:r>
            <a:r>
              <a:rPr lang="it-IT" sz="2000" dirty="0"/>
              <a:t> Web and Dark </a:t>
            </a:r>
            <a:r>
              <a:rPr lang="it-IT" sz="2000" dirty="0" err="1"/>
              <a:t>Nets</a:t>
            </a:r>
            <a:r>
              <a:rPr lang="it-IT" sz="2000" dirty="0"/>
              <a:t>, and the </a:t>
            </a:r>
            <a:r>
              <a:rPr lang="it-IT" sz="2000" dirty="0" err="1"/>
              <a:t>related</a:t>
            </a:r>
            <a:r>
              <a:rPr lang="it-IT" sz="2000" dirty="0"/>
              <a:t> </a:t>
            </a:r>
            <a:r>
              <a:rPr lang="it-IT" sz="2000" dirty="0" err="1"/>
              <a:t>policies</a:t>
            </a:r>
            <a:r>
              <a:rPr lang="it-IT" sz="2000" dirty="0"/>
              <a:t> to be </a:t>
            </a:r>
            <a:r>
              <a:rPr lang="it-IT" sz="2000" dirty="0" err="1"/>
              <a:t>applied</a:t>
            </a:r>
            <a:r>
              <a:rPr lang="it-IT" sz="2000" dirty="0"/>
              <a:t> for </a:t>
            </a:r>
            <a:r>
              <a:rPr lang="it-IT" sz="2000" dirty="0" err="1"/>
              <a:t>ensuring</a:t>
            </a:r>
            <a:r>
              <a:rPr lang="it-IT" sz="2000" dirty="0"/>
              <a:t> </a:t>
            </a:r>
            <a:r>
              <a:rPr lang="it-IT" sz="2000" dirty="0" err="1"/>
              <a:t>safe</a:t>
            </a:r>
            <a:r>
              <a:rPr lang="it-IT" sz="2000" dirty="0"/>
              <a:t> and </a:t>
            </a:r>
            <a:r>
              <a:rPr lang="it-IT" sz="2000" dirty="0" err="1"/>
              <a:t>secure</a:t>
            </a:r>
            <a:r>
              <a:rPr lang="it-IT" sz="2000" dirty="0"/>
              <a:t> </a:t>
            </a:r>
            <a:r>
              <a:rPr lang="it-IT" sz="2000" dirty="0" err="1"/>
              <a:t>crawling</a:t>
            </a:r>
            <a:r>
              <a:rPr lang="it-IT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E29BE6-CC2D-014B-93FD-B5136FDF7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490C3-EAC1-C24D-AF90-55C0AEC3BA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Task </a:t>
            </a:r>
            <a:r>
              <a:rPr lang="it-IT" dirty="0" err="1"/>
              <a:t>Description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442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D893987-8C23-B446-9B49-14554CD3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70" y="2366716"/>
            <a:ext cx="9334682" cy="4442242"/>
          </a:xfrm>
        </p:spPr>
        <p:txBody>
          <a:bodyPr>
            <a:normAutofit/>
          </a:bodyPr>
          <a:lstStyle/>
          <a:p>
            <a:r>
              <a:rPr lang="en-GB" sz="3200" dirty="0">
                <a:latin typeface="Calibri"/>
                <a:cs typeface="Calibri"/>
              </a:rPr>
              <a:t>The task will deliver: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Methods and indicators for risk assessment of new data online sources;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Strategies to avoid detection;</a:t>
            </a:r>
          </a:p>
          <a:p>
            <a:pPr marL="961171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cs typeface="Calibri"/>
              </a:rPr>
              <a:t>Anonymous Crawling Policies</a:t>
            </a:r>
            <a:endParaRPr lang="en-GB" sz="24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Taxonomy of Criminal Activity Types;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alibri"/>
                <a:cs typeface="Calibri"/>
              </a:rPr>
              <a:t>Cyberfootprint</a:t>
            </a:r>
            <a:r>
              <a:rPr lang="en-GB" sz="3200" dirty="0">
                <a:latin typeface="Calibri"/>
                <a:cs typeface="Calibri"/>
              </a:rPr>
              <a:t> indicators;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Objectives </a:t>
            </a:r>
            <a:r>
              <a:rPr lang="en-GB" sz="2000" dirty="0">
                <a:latin typeface="Calibri"/>
                <a:cs typeface="Calibri"/>
              </a:rPr>
              <a:t>(from Belgrade)</a:t>
            </a:r>
          </a:p>
        </p:txBody>
      </p:sp>
    </p:spTree>
    <p:extLst>
      <p:ext uri="{BB962C8B-B14F-4D97-AF65-F5344CB8AC3E}">
        <p14:creationId xmlns:p14="http://schemas.microsoft.com/office/powerpoint/2010/main" val="130850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5D893987-8C23-B446-9B49-14554CD3B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69" y="2366716"/>
            <a:ext cx="9901025" cy="4442242"/>
          </a:xfrm>
        </p:spPr>
        <p:txBody>
          <a:bodyPr>
            <a:normAutofit fontScale="85000" lnSpcReduction="10000"/>
          </a:bodyPr>
          <a:lstStyle/>
          <a:p>
            <a:r>
              <a:rPr lang="en-GB" sz="3200" dirty="0">
                <a:latin typeface="Calibri"/>
                <a:cs typeface="Calibri"/>
              </a:rPr>
              <a:t>The task will deliver: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Methods and indicators for risk assessment of new data online sources;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Strategies to avoid detection;</a:t>
            </a:r>
          </a:p>
          <a:p>
            <a:pPr marL="961171" lvl="1" indent="-457200">
              <a:buFont typeface="Arial" panose="020B0604020202020204" pitchFamily="34" charset="0"/>
              <a:buChar char="•"/>
            </a:pPr>
            <a:r>
              <a:rPr lang="en-GB" sz="2800" dirty="0">
                <a:latin typeface="Calibri"/>
                <a:cs typeface="Calibri"/>
              </a:rPr>
              <a:t>Anonymous Crawling Policies</a:t>
            </a:r>
            <a:endParaRPr lang="en-GB" sz="2400" dirty="0">
              <a:latin typeface="Calibri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latin typeface="Calibri"/>
                <a:cs typeface="Calibri"/>
              </a:rPr>
              <a:t>Taxonomy of Criminal Activity Types;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 err="1">
                <a:latin typeface="Calibri"/>
                <a:cs typeface="Calibri"/>
              </a:rPr>
              <a:t>Cyberfootprint</a:t>
            </a:r>
            <a:r>
              <a:rPr lang="en-GB" sz="3200" dirty="0">
                <a:latin typeface="Calibri"/>
                <a:cs typeface="Calibri"/>
              </a:rPr>
              <a:t> indicators;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b="1" dirty="0">
                <a:latin typeface="Calibri"/>
                <a:cs typeface="Calibri"/>
              </a:rPr>
              <a:t>Multi-depth (Shallow, Deep, Dark) Risk Assessment Methods;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>
              <a:latin typeface="Calibri"/>
              <a:cs typeface="Calibri"/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D4BE38E-B42C-9445-A835-2285241C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E5DE905-2033-D945-B08C-0D288A6F03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8272509" cy="1071563"/>
          </a:xfrm>
        </p:spPr>
        <p:txBody>
          <a:bodyPr>
            <a:normAutofit/>
          </a:bodyPr>
          <a:lstStyle/>
          <a:p>
            <a:r>
              <a:rPr lang="en-GB" dirty="0">
                <a:latin typeface="Calibri"/>
                <a:cs typeface="Calibri"/>
              </a:rPr>
              <a:t>Objectives </a:t>
            </a:r>
            <a:r>
              <a:rPr lang="en-GB" sz="2000" dirty="0">
                <a:latin typeface="Calibri"/>
                <a:cs typeface="Calibri"/>
              </a:rPr>
              <a:t>(Updated)</a:t>
            </a:r>
            <a:endParaRPr lang="en-GB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508D6-39A7-B046-BA0E-AC1CB15094B7}"/>
              </a:ext>
            </a:extLst>
          </p:cNvPr>
          <p:cNvSpPr txBox="1"/>
          <p:nvPr/>
        </p:nvSpPr>
        <p:spPr>
          <a:xfrm>
            <a:off x="5411450" y="6485792"/>
            <a:ext cx="3837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+37 </a:t>
            </a:r>
            <a:r>
              <a:rPr lang="it-IT" dirty="0" err="1"/>
              <a:t>papers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dataset</a:t>
            </a:r>
            <a:r>
              <a:rPr lang="it-IT" dirty="0"/>
              <a:t>, </a:t>
            </a:r>
            <a:r>
              <a:rPr lang="it-IT" dirty="0" err="1"/>
              <a:t>incl</a:t>
            </a:r>
            <a:r>
              <a:rPr lang="it-IT" dirty="0"/>
              <a:t>. </a:t>
            </a:r>
            <a:r>
              <a:rPr lang="it-IT" dirty="0" err="1"/>
              <a:t>Klerx</a:t>
            </a:r>
            <a:r>
              <a:rPr lang="it-IT" dirty="0"/>
              <a:t> et al. From AIT</a:t>
            </a:r>
          </a:p>
        </p:txBody>
      </p:sp>
    </p:spTree>
    <p:extLst>
      <p:ext uri="{BB962C8B-B14F-4D97-AF65-F5344CB8AC3E}">
        <p14:creationId xmlns:p14="http://schemas.microsoft.com/office/powerpoint/2010/main" val="48331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00A7E-5247-1E4E-824C-DD26213C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728072" cy="4442242"/>
          </a:xfrm>
        </p:spPr>
        <p:txBody>
          <a:bodyPr>
            <a:normAutofit/>
          </a:bodyPr>
          <a:lstStyle/>
          <a:p>
            <a:r>
              <a:rPr lang="it-IT" sz="2400" dirty="0"/>
              <a:t>MRQ.</a:t>
            </a:r>
            <a:r>
              <a:rPr lang="it-IT" sz="2400" b="1" dirty="0"/>
              <a:t>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guidelines</a:t>
            </a:r>
            <a:r>
              <a:rPr lang="it-IT" sz="2400" dirty="0"/>
              <a:t>, </a:t>
            </a:r>
            <a:r>
              <a:rPr lang="it-IT" sz="2400" dirty="0" err="1"/>
              <a:t>methods</a:t>
            </a:r>
            <a:r>
              <a:rPr lang="it-IT" sz="2400" dirty="0"/>
              <a:t>, and </a:t>
            </a:r>
            <a:r>
              <a:rPr lang="it-IT" sz="2400" dirty="0" err="1"/>
              <a:t>principles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establish</a:t>
            </a:r>
            <a:r>
              <a:rPr lang="it-IT" sz="2400" dirty="0"/>
              <a:t> </a:t>
            </a:r>
            <a:r>
              <a:rPr lang="it-IT" sz="2400" dirty="0" err="1"/>
              <a:t>cyberthreat</a:t>
            </a:r>
            <a:r>
              <a:rPr lang="it-IT" sz="2400" dirty="0"/>
              <a:t> </a:t>
            </a:r>
            <a:r>
              <a:rPr lang="it-IT" sz="2400" dirty="0" err="1"/>
              <a:t>level</a:t>
            </a:r>
            <a:r>
              <a:rPr lang="it-IT" sz="2400" dirty="0"/>
              <a:t> of online </a:t>
            </a:r>
            <a:r>
              <a:rPr lang="it-IT" sz="2400" dirty="0" err="1"/>
              <a:t>sources</a:t>
            </a:r>
            <a:r>
              <a:rPr lang="it-IT" sz="2400" dirty="0"/>
              <a:t>?</a:t>
            </a:r>
          </a:p>
          <a:p>
            <a:r>
              <a:rPr lang="it-IT" sz="2400" dirty="0"/>
              <a:t>	SRQ1. </a:t>
            </a:r>
            <a:r>
              <a:rPr lang="it-IT" sz="2400" dirty="0" err="1"/>
              <a:t>what</a:t>
            </a:r>
            <a:r>
              <a:rPr lang="it-IT" sz="2400" dirty="0"/>
              <a:t> online </a:t>
            </a:r>
            <a:r>
              <a:rPr lang="it-IT" sz="2400" dirty="0" err="1"/>
              <a:t>depth</a:t>
            </a:r>
            <a:r>
              <a:rPr lang="it-IT" sz="2400" dirty="0"/>
              <a:t> </a:t>
            </a:r>
            <a:r>
              <a:rPr lang="it-IT" sz="2400" dirty="0" err="1"/>
              <a:t>levels</a:t>
            </a:r>
            <a:r>
              <a:rPr lang="it-IT" sz="2400" dirty="0"/>
              <a:t> are more </a:t>
            </a:r>
            <a:r>
              <a:rPr lang="it-IT" sz="2400" dirty="0" err="1"/>
              <a:t>assessed</a:t>
            </a:r>
            <a:r>
              <a:rPr lang="it-IT" sz="2400" dirty="0"/>
              <a:t>?</a:t>
            </a:r>
          </a:p>
          <a:p>
            <a:r>
              <a:rPr lang="it-IT" sz="2400" dirty="0"/>
              <a:t>	SRQ2.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for web-</a:t>
            </a:r>
            <a:r>
              <a:rPr lang="it-IT" sz="2400" dirty="0" err="1"/>
              <a:t>crawling</a:t>
            </a:r>
            <a:r>
              <a:rPr lang="it-IT" sz="2400" dirty="0"/>
              <a:t>?</a:t>
            </a:r>
          </a:p>
          <a:p>
            <a:r>
              <a:rPr lang="it-IT" sz="2400" dirty="0"/>
              <a:t>	SRQ3.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policies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vary</a:t>
            </a:r>
            <a:r>
              <a:rPr lang="it-IT" sz="2400" dirty="0"/>
              <a:t> the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?</a:t>
            </a:r>
          </a:p>
          <a:p>
            <a:r>
              <a:rPr lang="it-IT" sz="2400" dirty="0"/>
              <a:t>	SRQ4. </a:t>
            </a:r>
            <a:r>
              <a:rPr lang="it-IT" sz="2400" dirty="0" err="1"/>
              <a:t>what</a:t>
            </a:r>
            <a:r>
              <a:rPr lang="it-IT" sz="2400" dirty="0"/>
              <a:t> website </a:t>
            </a:r>
            <a:r>
              <a:rPr lang="it-IT" sz="2400" dirty="0" err="1"/>
              <a:t>features</a:t>
            </a:r>
            <a:r>
              <a:rPr lang="it-IT" sz="2400" dirty="0"/>
              <a:t> are </a:t>
            </a:r>
            <a:r>
              <a:rPr lang="it-IT" sz="2400" dirty="0" err="1"/>
              <a:t>most</a:t>
            </a:r>
            <a:r>
              <a:rPr lang="it-IT" sz="2400" dirty="0"/>
              <a:t> indicative of 	</a:t>
            </a:r>
            <a:r>
              <a:rPr lang="it-IT" sz="2400" dirty="0" err="1"/>
              <a:t>cyberthreats</a:t>
            </a:r>
            <a:r>
              <a:rPr lang="it-IT" sz="2400" dirty="0"/>
              <a:t>?</a:t>
            </a:r>
          </a:p>
          <a:p>
            <a:endParaRPr lang="it-IT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B0F0-51C3-6745-BEB8-11B77C8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479C0-471F-784B-8661-A788BE12D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732021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900A7E-5247-1E4E-824C-DD26213C9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062" y="2366716"/>
            <a:ext cx="9728072" cy="4442242"/>
          </a:xfrm>
        </p:spPr>
        <p:txBody>
          <a:bodyPr>
            <a:normAutofit/>
          </a:bodyPr>
          <a:lstStyle/>
          <a:p>
            <a:r>
              <a:rPr lang="it-IT" sz="2400" dirty="0"/>
              <a:t>MRQ.</a:t>
            </a:r>
            <a:r>
              <a:rPr lang="it-IT" sz="2400" b="1" dirty="0"/>
              <a:t>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guidelines</a:t>
            </a:r>
            <a:r>
              <a:rPr lang="it-IT" sz="2400" dirty="0"/>
              <a:t>, </a:t>
            </a:r>
            <a:r>
              <a:rPr lang="it-IT" sz="2400" dirty="0" err="1"/>
              <a:t>methods</a:t>
            </a:r>
            <a:r>
              <a:rPr lang="it-IT" sz="2400" dirty="0"/>
              <a:t>, and </a:t>
            </a:r>
            <a:r>
              <a:rPr lang="it-IT" sz="2400" dirty="0" err="1"/>
              <a:t>principles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establish</a:t>
            </a:r>
            <a:r>
              <a:rPr lang="it-IT" sz="2400" dirty="0"/>
              <a:t> </a:t>
            </a:r>
            <a:r>
              <a:rPr lang="it-IT" sz="2400" dirty="0" err="1"/>
              <a:t>cyberthreat</a:t>
            </a:r>
            <a:r>
              <a:rPr lang="it-IT" sz="2400" dirty="0"/>
              <a:t> </a:t>
            </a:r>
            <a:r>
              <a:rPr lang="it-IT" sz="2400" dirty="0" err="1"/>
              <a:t>level</a:t>
            </a:r>
            <a:r>
              <a:rPr lang="it-IT" sz="2400" dirty="0"/>
              <a:t> of online </a:t>
            </a:r>
            <a:r>
              <a:rPr lang="it-IT" sz="2400" dirty="0" err="1"/>
              <a:t>sources</a:t>
            </a:r>
            <a:r>
              <a:rPr lang="it-IT" sz="2400" dirty="0"/>
              <a:t>?</a:t>
            </a:r>
          </a:p>
          <a:p>
            <a:r>
              <a:rPr lang="it-IT" sz="2400" dirty="0"/>
              <a:t>	SRQ1. </a:t>
            </a:r>
            <a:r>
              <a:rPr lang="it-IT" sz="2400" dirty="0" err="1"/>
              <a:t>what</a:t>
            </a:r>
            <a:r>
              <a:rPr lang="it-IT" sz="2400" dirty="0"/>
              <a:t> online </a:t>
            </a:r>
            <a:r>
              <a:rPr lang="it-IT" sz="2400" dirty="0" err="1"/>
              <a:t>depth</a:t>
            </a:r>
            <a:r>
              <a:rPr lang="it-IT" sz="2400" dirty="0"/>
              <a:t> </a:t>
            </a:r>
            <a:r>
              <a:rPr lang="it-IT" sz="2400" dirty="0" err="1"/>
              <a:t>levels</a:t>
            </a:r>
            <a:r>
              <a:rPr lang="it-IT" sz="2400" dirty="0"/>
              <a:t> are more </a:t>
            </a:r>
            <a:r>
              <a:rPr lang="it-IT" sz="2400" dirty="0" err="1"/>
              <a:t>assessed</a:t>
            </a:r>
            <a:r>
              <a:rPr lang="it-IT" sz="2400" dirty="0"/>
              <a:t>?</a:t>
            </a:r>
          </a:p>
          <a:p>
            <a:r>
              <a:rPr lang="it-IT" sz="2400" dirty="0"/>
              <a:t>	SRQ2.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for web-</a:t>
            </a:r>
            <a:r>
              <a:rPr lang="it-IT" sz="2400" dirty="0" err="1"/>
              <a:t>crawling</a:t>
            </a:r>
            <a:r>
              <a:rPr lang="it-IT" sz="2400" dirty="0"/>
              <a:t>?</a:t>
            </a:r>
          </a:p>
          <a:p>
            <a:r>
              <a:rPr lang="it-IT" sz="2400" dirty="0"/>
              <a:t>	SRQ3. </a:t>
            </a:r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policies</a:t>
            </a:r>
            <a:r>
              <a:rPr lang="it-IT" sz="2400" dirty="0"/>
              <a:t> </a:t>
            </a:r>
            <a:r>
              <a:rPr lang="it-IT" sz="2400" dirty="0" err="1"/>
              <a:t>exist</a:t>
            </a:r>
            <a:r>
              <a:rPr lang="it-IT" sz="2400" dirty="0"/>
              <a:t> to </a:t>
            </a:r>
            <a:r>
              <a:rPr lang="it-IT" sz="2400" dirty="0" err="1"/>
              <a:t>vary</a:t>
            </a:r>
            <a:r>
              <a:rPr lang="it-IT" sz="2400" dirty="0"/>
              <a:t> the </a:t>
            </a:r>
            <a:r>
              <a:rPr lang="it-IT" sz="2400" dirty="0" err="1"/>
              <a:t>degrees</a:t>
            </a:r>
            <a:r>
              <a:rPr lang="it-IT" sz="2400" dirty="0"/>
              <a:t> of </a:t>
            </a:r>
            <a:r>
              <a:rPr lang="it-IT" sz="2400" dirty="0" err="1"/>
              <a:t>anonymity</a:t>
            </a:r>
            <a:r>
              <a:rPr lang="it-IT" sz="2400" dirty="0"/>
              <a:t>?</a:t>
            </a:r>
          </a:p>
          <a:p>
            <a:r>
              <a:rPr lang="it-IT" sz="2400" dirty="0"/>
              <a:t>	SRQ4. </a:t>
            </a:r>
            <a:r>
              <a:rPr lang="it-IT" sz="2400" dirty="0" err="1"/>
              <a:t>what</a:t>
            </a:r>
            <a:r>
              <a:rPr lang="it-IT" sz="2400" dirty="0"/>
              <a:t> website </a:t>
            </a:r>
            <a:r>
              <a:rPr lang="it-IT" sz="2400" dirty="0" err="1"/>
              <a:t>features</a:t>
            </a:r>
            <a:r>
              <a:rPr lang="it-IT" sz="2400" dirty="0"/>
              <a:t> are </a:t>
            </a:r>
            <a:r>
              <a:rPr lang="it-IT" sz="2400" dirty="0" err="1"/>
              <a:t>most</a:t>
            </a:r>
            <a:r>
              <a:rPr lang="it-IT" sz="2400" dirty="0"/>
              <a:t> indicative of 	</a:t>
            </a:r>
            <a:r>
              <a:rPr lang="it-IT" sz="2400" dirty="0" err="1"/>
              <a:t>cyberthreats</a:t>
            </a:r>
            <a:r>
              <a:rPr lang="it-IT" sz="2400" dirty="0"/>
              <a:t>?</a:t>
            </a:r>
          </a:p>
          <a:p>
            <a:r>
              <a:rPr lang="it-IT" sz="2400" b="1" dirty="0"/>
              <a:t>	SRQ5. </a:t>
            </a:r>
            <a:r>
              <a:rPr lang="it-IT" sz="2400" b="1" dirty="0" err="1"/>
              <a:t>what</a:t>
            </a:r>
            <a:r>
              <a:rPr lang="it-IT" sz="2400" b="1" dirty="0"/>
              <a:t> </a:t>
            </a:r>
            <a:r>
              <a:rPr lang="it-IT" sz="2400" b="1" dirty="0" err="1"/>
              <a:t>assessment</a:t>
            </a:r>
            <a:r>
              <a:rPr lang="it-IT" sz="2400" b="1" dirty="0"/>
              <a:t> </a:t>
            </a:r>
            <a:r>
              <a:rPr lang="it-IT" sz="2400" b="1" dirty="0" err="1"/>
              <a:t>methods</a:t>
            </a:r>
            <a:r>
              <a:rPr lang="it-IT" sz="2400" b="1" dirty="0"/>
              <a:t> </a:t>
            </a:r>
            <a:r>
              <a:rPr lang="it-IT" sz="2400" b="1" dirty="0" err="1"/>
              <a:t>exist</a:t>
            </a:r>
            <a:r>
              <a:rPr lang="it-IT" sz="2400" b="1" dirty="0"/>
              <a:t> for </a:t>
            </a:r>
            <a:r>
              <a:rPr lang="it-IT" sz="2400" b="1" dirty="0" err="1"/>
              <a:t>which</a:t>
            </a:r>
            <a:r>
              <a:rPr lang="it-IT" sz="2400" b="1" dirty="0"/>
              <a:t> </a:t>
            </a:r>
            <a:r>
              <a:rPr lang="it-IT" sz="2400" b="1" dirty="0" err="1"/>
              <a:t>depth</a:t>
            </a:r>
            <a:r>
              <a:rPr lang="it-IT" sz="2400" b="1" dirty="0"/>
              <a:t> of </a:t>
            </a:r>
            <a:r>
              <a:rPr lang="it-IT" sz="2400" b="1" dirty="0" err="1"/>
              <a:t>analysis</a:t>
            </a:r>
            <a:r>
              <a:rPr lang="it-IT" sz="2400" b="1" dirty="0"/>
              <a:t>?</a:t>
            </a:r>
          </a:p>
          <a:p>
            <a:endParaRPr lang="it-IT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5DB0F0-51C3-6745-BEB8-11B77C806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479C0-471F-784B-8661-A788BE12DA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 err="1"/>
              <a:t>Research</a:t>
            </a:r>
            <a:r>
              <a:rPr lang="it-IT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538465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6C69FB-6286-2F4F-B0C5-8C08332C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CA7B76-5FFE-B84B-8D18-C32D522DFC7F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027F9E-0823-A647-AD03-C107F3F28C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5012" y="415925"/>
            <a:ext cx="5321013" cy="1071563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Results</a:t>
            </a:r>
            <a:r>
              <a:rPr lang="it-IT" dirty="0"/>
              <a:t> so far </a:t>
            </a:r>
            <a:br>
              <a:rPr lang="it-IT" dirty="0"/>
            </a:br>
            <a:r>
              <a:rPr lang="it-IT" sz="2200" dirty="0"/>
              <a:t>(</a:t>
            </a:r>
            <a:r>
              <a:rPr lang="it-IT" sz="2200" dirty="0" err="1"/>
              <a:t>sources</a:t>
            </a:r>
            <a:r>
              <a:rPr lang="it-IT" sz="2200" dirty="0"/>
              <a:t> from </a:t>
            </a:r>
            <a:r>
              <a:rPr lang="it-IT" sz="2200" dirty="0" err="1"/>
              <a:t>shallow</a:t>
            </a:r>
            <a:r>
              <a:rPr lang="it-IT" sz="2200" dirty="0"/>
              <a:t> </a:t>
            </a:r>
            <a:r>
              <a:rPr lang="it-IT" sz="2200" dirty="0" err="1"/>
              <a:t>internetworking</a:t>
            </a:r>
            <a:r>
              <a:rPr lang="it-IT" sz="2200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7373E-6A95-794A-9EEE-867305FF5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" y="2256598"/>
            <a:ext cx="10691813" cy="5212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15467"/>
      </p:ext>
    </p:extLst>
  </p:cSld>
  <p:clrMapOvr>
    <a:masterClrMapping/>
  </p:clrMapOvr>
</p:sld>
</file>

<file path=ppt/theme/theme1.xml><?xml version="1.0" encoding="utf-8"?>
<a:theme xmlns:a="http://schemas.openxmlformats.org/drawingml/2006/main" name="anita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ita.potx" id="{AEF55BDF-7767-5448-B221-F3794EF80722}" vid="{2BC33638-5D0F-A249-BDC9-987F86B533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anita</Template>
  <TotalTime>4250</TotalTime>
  <Words>777</Words>
  <Application>Microsoft Macintosh PowerPoint</Application>
  <PresentationFormat>Custom</PresentationFormat>
  <Paragraphs>129</Paragraphs>
  <Slides>26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Pangram</vt:lpstr>
      <vt:lpstr>Pangram Black</vt:lpstr>
      <vt:lpstr>Pangram ExtraBold</vt:lpstr>
      <vt:lpstr>Trebuchet MS</vt:lpstr>
      <vt:lpstr>anita</vt:lpstr>
      <vt:lpstr>WP5 – T5.1 Data source risk assessment in the Surface Web, Deep Web and Dark Nets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Youssef Bouali</dc:creator>
  <cp:lastModifiedBy>Microsoft Office User</cp:lastModifiedBy>
  <cp:revision>102</cp:revision>
  <dcterms:created xsi:type="dcterms:W3CDTF">2018-05-11T07:48:31Z</dcterms:created>
  <dcterms:modified xsi:type="dcterms:W3CDTF">2018-11-29T15:35:12Z</dcterms:modified>
</cp:coreProperties>
</file>